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handoutMasterIdLst>
    <p:handoutMasterId r:id="rId12"/>
  </p:handoutMasterIdLst>
  <p:sldIdLst>
    <p:sldId id="256" r:id="rId2"/>
    <p:sldId id="257" r:id="rId3"/>
    <p:sldId id="258" r:id="rId4"/>
    <p:sldId id="259" r:id="rId5"/>
    <p:sldId id="260" r:id="rId6"/>
    <p:sldId id="261" r:id="rId7"/>
    <p:sldId id="262" r:id="rId8"/>
    <p:sldId id="263" r:id="rId9"/>
    <p:sldId id="264" r:id="rId10"/>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360"/>
  </p:normalViewPr>
  <p:slideViewPr>
    <p:cSldViewPr snapToGrid="0" snapToObjects="1">
      <p:cViewPr varScale="1">
        <p:scale>
          <a:sx n="74" d="100"/>
          <a:sy n="74" d="100"/>
        </p:scale>
        <p:origin x="3008" y="176"/>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CAC376-AFE0-204B-AAC8-088F2E2DEF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15FC4E9-EAF8-D64E-BF19-96AA03E8B8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179076-4728-3442-927F-A02E5C53ED99}" type="datetimeFigureOut">
              <a:rPr lang="en-US" smtClean="0"/>
              <a:t>10/24/18</a:t>
            </a:fld>
            <a:endParaRPr lang="en-US"/>
          </a:p>
        </p:txBody>
      </p:sp>
      <p:sp>
        <p:nvSpPr>
          <p:cNvPr id="4" name="Footer Placeholder 3">
            <a:extLst>
              <a:ext uri="{FF2B5EF4-FFF2-40B4-BE49-F238E27FC236}">
                <a16:creationId xmlns:a16="http://schemas.microsoft.com/office/drawing/2014/main" id="{35FE29D7-7939-EE47-A4A2-FA6A3E7B55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107E259-FD3F-AC4D-9899-A3F6492970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3A24DE-EFAD-654F-9A5B-EAE97497D63F}" type="slidenum">
              <a:rPr lang="en-US" smtClean="0"/>
              <a:t>‹#›</a:t>
            </a:fld>
            <a:endParaRPr lang="en-US"/>
          </a:p>
        </p:txBody>
      </p:sp>
    </p:spTree>
    <p:extLst>
      <p:ext uri="{BB962C8B-B14F-4D97-AF65-F5344CB8AC3E}">
        <p14:creationId xmlns:p14="http://schemas.microsoft.com/office/powerpoint/2010/main" val="1225309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029899-3E38-9649-AA6E-5D1CA8747D3E}" type="datetimeFigureOut">
              <a:rPr lang="en-US" smtClean="0"/>
              <a:t>10/24/18</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8FAC7-925B-E54E-A5C8-3374FAE0EE49}" type="slidenum">
              <a:rPr lang="en-US" smtClean="0"/>
              <a:t>‹#›</a:t>
            </a:fld>
            <a:endParaRPr lang="en-US"/>
          </a:p>
        </p:txBody>
      </p:sp>
    </p:spTree>
    <p:extLst>
      <p:ext uri="{BB962C8B-B14F-4D97-AF65-F5344CB8AC3E}">
        <p14:creationId xmlns:p14="http://schemas.microsoft.com/office/powerpoint/2010/main" val="4083557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8FAC7-925B-E54E-A5C8-3374FAE0EE49}" type="slidenum">
              <a:rPr lang="en-US" smtClean="0"/>
              <a:t>1</a:t>
            </a:fld>
            <a:endParaRPr lang="en-US"/>
          </a:p>
        </p:txBody>
      </p:sp>
    </p:spTree>
    <p:extLst>
      <p:ext uri="{BB962C8B-B14F-4D97-AF65-F5344CB8AC3E}">
        <p14:creationId xmlns:p14="http://schemas.microsoft.com/office/powerpoint/2010/main" val="369114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8FAC7-925B-E54E-A5C8-3374FAE0EE49}" type="slidenum">
              <a:rPr lang="en-US" smtClean="0"/>
              <a:t>2</a:t>
            </a:fld>
            <a:endParaRPr lang="en-US"/>
          </a:p>
        </p:txBody>
      </p:sp>
    </p:spTree>
    <p:extLst>
      <p:ext uri="{BB962C8B-B14F-4D97-AF65-F5344CB8AC3E}">
        <p14:creationId xmlns:p14="http://schemas.microsoft.com/office/powerpoint/2010/main" val="495255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8FAC7-925B-E54E-A5C8-3374FAE0EE49}" type="slidenum">
              <a:rPr lang="en-US" smtClean="0"/>
              <a:t>3</a:t>
            </a:fld>
            <a:endParaRPr lang="en-US"/>
          </a:p>
        </p:txBody>
      </p:sp>
    </p:spTree>
    <p:extLst>
      <p:ext uri="{BB962C8B-B14F-4D97-AF65-F5344CB8AC3E}">
        <p14:creationId xmlns:p14="http://schemas.microsoft.com/office/powerpoint/2010/main" val="308107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8FAC7-925B-E54E-A5C8-3374FAE0EE49}" type="slidenum">
              <a:rPr lang="en-US" smtClean="0"/>
              <a:t>4</a:t>
            </a:fld>
            <a:endParaRPr lang="en-US"/>
          </a:p>
        </p:txBody>
      </p:sp>
    </p:spTree>
    <p:extLst>
      <p:ext uri="{BB962C8B-B14F-4D97-AF65-F5344CB8AC3E}">
        <p14:creationId xmlns:p14="http://schemas.microsoft.com/office/powerpoint/2010/main" val="2023011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8FAC7-925B-E54E-A5C8-3374FAE0EE49}" type="slidenum">
              <a:rPr lang="en-US" smtClean="0"/>
              <a:t>5</a:t>
            </a:fld>
            <a:endParaRPr lang="en-US"/>
          </a:p>
        </p:txBody>
      </p:sp>
    </p:spTree>
    <p:extLst>
      <p:ext uri="{BB962C8B-B14F-4D97-AF65-F5344CB8AC3E}">
        <p14:creationId xmlns:p14="http://schemas.microsoft.com/office/powerpoint/2010/main" val="4020468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8FAC7-925B-E54E-A5C8-3374FAE0EE49}" type="slidenum">
              <a:rPr lang="en-US" smtClean="0"/>
              <a:t>6</a:t>
            </a:fld>
            <a:endParaRPr lang="en-US"/>
          </a:p>
        </p:txBody>
      </p:sp>
    </p:spTree>
    <p:extLst>
      <p:ext uri="{BB962C8B-B14F-4D97-AF65-F5344CB8AC3E}">
        <p14:creationId xmlns:p14="http://schemas.microsoft.com/office/powerpoint/2010/main" val="2144119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8FAC7-925B-E54E-A5C8-3374FAE0EE49}" type="slidenum">
              <a:rPr lang="en-US" smtClean="0"/>
              <a:t>7</a:t>
            </a:fld>
            <a:endParaRPr lang="en-US"/>
          </a:p>
        </p:txBody>
      </p:sp>
    </p:spTree>
    <p:extLst>
      <p:ext uri="{BB962C8B-B14F-4D97-AF65-F5344CB8AC3E}">
        <p14:creationId xmlns:p14="http://schemas.microsoft.com/office/powerpoint/2010/main" val="1234294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8FAC7-925B-E54E-A5C8-3374FAE0EE49}" type="slidenum">
              <a:rPr lang="en-US" smtClean="0"/>
              <a:t>8</a:t>
            </a:fld>
            <a:endParaRPr lang="en-US"/>
          </a:p>
        </p:txBody>
      </p:sp>
    </p:spTree>
    <p:extLst>
      <p:ext uri="{BB962C8B-B14F-4D97-AF65-F5344CB8AC3E}">
        <p14:creationId xmlns:p14="http://schemas.microsoft.com/office/powerpoint/2010/main" val="1366531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8FAC7-925B-E54E-A5C8-3374FAE0EE49}" type="slidenum">
              <a:rPr lang="en-US" smtClean="0"/>
              <a:t>9</a:t>
            </a:fld>
            <a:endParaRPr lang="en-US"/>
          </a:p>
        </p:txBody>
      </p:sp>
    </p:spTree>
    <p:extLst>
      <p:ext uri="{BB962C8B-B14F-4D97-AF65-F5344CB8AC3E}">
        <p14:creationId xmlns:p14="http://schemas.microsoft.com/office/powerpoint/2010/main" val="1859764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06B5A9-0923-1C4C-904C-B35133030CC5}" type="datetimeFigureOut">
              <a:rPr lang="en-US" smtClean="0"/>
              <a:t>10/24/18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C9FC0-9A23-E24E-91DF-2202D58EB720}" type="slidenum">
              <a:rPr lang="en-US" smtClean="0"/>
              <a:t>‹#›</a:t>
            </a:fld>
            <a:endParaRPr lang="en-US"/>
          </a:p>
        </p:txBody>
      </p:sp>
    </p:spTree>
    <p:extLst>
      <p:ext uri="{BB962C8B-B14F-4D97-AF65-F5344CB8AC3E}">
        <p14:creationId xmlns:p14="http://schemas.microsoft.com/office/powerpoint/2010/main" val="3697035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6B5A9-0923-1C4C-904C-B35133030CC5}" type="datetimeFigureOut">
              <a:rPr lang="en-US" smtClean="0"/>
              <a:t>10/24/18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C9FC0-9A23-E24E-91DF-2202D58EB720}" type="slidenum">
              <a:rPr lang="en-US" smtClean="0"/>
              <a:t>‹#›</a:t>
            </a:fld>
            <a:endParaRPr lang="en-US"/>
          </a:p>
        </p:txBody>
      </p:sp>
    </p:spTree>
    <p:extLst>
      <p:ext uri="{BB962C8B-B14F-4D97-AF65-F5344CB8AC3E}">
        <p14:creationId xmlns:p14="http://schemas.microsoft.com/office/powerpoint/2010/main" val="4058536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6B5A9-0923-1C4C-904C-B35133030CC5}" type="datetimeFigureOut">
              <a:rPr lang="en-US" smtClean="0"/>
              <a:t>10/24/18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C9FC0-9A23-E24E-91DF-2202D58EB720}" type="slidenum">
              <a:rPr lang="en-US" smtClean="0"/>
              <a:t>‹#›</a:t>
            </a:fld>
            <a:endParaRPr lang="en-US"/>
          </a:p>
        </p:txBody>
      </p:sp>
    </p:spTree>
    <p:extLst>
      <p:ext uri="{BB962C8B-B14F-4D97-AF65-F5344CB8AC3E}">
        <p14:creationId xmlns:p14="http://schemas.microsoft.com/office/powerpoint/2010/main" val="401720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6B5A9-0923-1C4C-904C-B35133030CC5}" type="datetimeFigureOut">
              <a:rPr lang="en-US" smtClean="0"/>
              <a:t>10/24/18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C9FC0-9A23-E24E-91DF-2202D58EB720}" type="slidenum">
              <a:rPr lang="en-US" smtClean="0"/>
              <a:t>‹#›</a:t>
            </a:fld>
            <a:endParaRPr lang="en-US"/>
          </a:p>
        </p:txBody>
      </p:sp>
    </p:spTree>
    <p:extLst>
      <p:ext uri="{BB962C8B-B14F-4D97-AF65-F5344CB8AC3E}">
        <p14:creationId xmlns:p14="http://schemas.microsoft.com/office/powerpoint/2010/main" val="655627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06B5A9-0923-1C4C-904C-B35133030CC5}" type="datetimeFigureOut">
              <a:rPr lang="en-US" smtClean="0"/>
              <a:t>10/24/18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C9FC0-9A23-E24E-91DF-2202D58EB720}" type="slidenum">
              <a:rPr lang="en-US" smtClean="0"/>
              <a:t>‹#›</a:t>
            </a:fld>
            <a:endParaRPr lang="en-US"/>
          </a:p>
        </p:txBody>
      </p:sp>
    </p:spTree>
    <p:extLst>
      <p:ext uri="{BB962C8B-B14F-4D97-AF65-F5344CB8AC3E}">
        <p14:creationId xmlns:p14="http://schemas.microsoft.com/office/powerpoint/2010/main" val="1937856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06B5A9-0923-1C4C-904C-B35133030CC5}" type="datetimeFigureOut">
              <a:rPr lang="en-US" smtClean="0"/>
              <a:t>10/24/18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C9FC0-9A23-E24E-91DF-2202D58EB720}" type="slidenum">
              <a:rPr lang="en-US" smtClean="0"/>
              <a:t>‹#›</a:t>
            </a:fld>
            <a:endParaRPr lang="en-US"/>
          </a:p>
        </p:txBody>
      </p:sp>
    </p:spTree>
    <p:extLst>
      <p:ext uri="{BB962C8B-B14F-4D97-AF65-F5344CB8AC3E}">
        <p14:creationId xmlns:p14="http://schemas.microsoft.com/office/powerpoint/2010/main" val="2169469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06B5A9-0923-1C4C-904C-B35133030CC5}" type="datetimeFigureOut">
              <a:rPr lang="en-US" smtClean="0"/>
              <a:t>10/24/18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C9FC0-9A23-E24E-91DF-2202D58EB720}" type="slidenum">
              <a:rPr lang="en-US" smtClean="0"/>
              <a:t>‹#›</a:t>
            </a:fld>
            <a:endParaRPr lang="en-US"/>
          </a:p>
        </p:txBody>
      </p:sp>
    </p:spTree>
    <p:extLst>
      <p:ext uri="{BB962C8B-B14F-4D97-AF65-F5344CB8AC3E}">
        <p14:creationId xmlns:p14="http://schemas.microsoft.com/office/powerpoint/2010/main" val="1458444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06B5A9-0923-1C4C-904C-B35133030CC5}" type="datetimeFigureOut">
              <a:rPr lang="en-US" smtClean="0"/>
              <a:t>10/24/18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C9FC0-9A23-E24E-91DF-2202D58EB720}" type="slidenum">
              <a:rPr lang="en-US" smtClean="0"/>
              <a:t>‹#›</a:t>
            </a:fld>
            <a:endParaRPr lang="en-US"/>
          </a:p>
        </p:txBody>
      </p:sp>
    </p:spTree>
    <p:extLst>
      <p:ext uri="{BB962C8B-B14F-4D97-AF65-F5344CB8AC3E}">
        <p14:creationId xmlns:p14="http://schemas.microsoft.com/office/powerpoint/2010/main" val="3833907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06B5A9-0923-1C4C-904C-B35133030CC5}" type="datetimeFigureOut">
              <a:rPr lang="en-US" smtClean="0"/>
              <a:t>10/24/18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C9FC0-9A23-E24E-91DF-2202D58EB720}" type="slidenum">
              <a:rPr lang="en-US" smtClean="0"/>
              <a:t>‹#›</a:t>
            </a:fld>
            <a:endParaRPr lang="en-US"/>
          </a:p>
        </p:txBody>
      </p:sp>
    </p:spTree>
    <p:extLst>
      <p:ext uri="{BB962C8B-B14F-4D97-AF65-F5344CB8AC3E}">
        <p14:creationId xmlns:p14="http://schemas.microsoft.com/office/powerpoint/2010/main" val="2271342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206B5A9-0923-1C4C-904C-B35133030CC5}" type="datetimeFigureOut">
              <a:rPr lang="en-US" smtClean="0"/>
              <a:t>10/24/18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C9FC0-9A23-E24E-91DF-2202D58EB720}" type="slidenum">
              <a:rPr lang="en-US" smtClean="0"/>
              <a:t>‹#›</a:t>
            </a:fld>
            <a:endParaRPr lang="en-US"/>
          </a:p>
        </p:txBody>
      </p:sp>
    </p:spTree>
    <p:extLst>
      <p:ext uri="{BB962C8B-B14F-4D97-AF65-F5344CB8AC3E}">
        <p14:creationId xmlns:p14="http://schemas.microsoft.com/office/powerpoint/2010/main" val="1472691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206B5A9-0923-1C4C-904C-B35133030CC5}" type="datetimeFigureOut">
              <a:rPr lang="en-US" smtClean="0"/>
              <a:t>10/24/18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C9FC0-9A23-E24E-91DF-2202D58EB720}" type="slidenum">
              <a:rPr lang="en-US" smtClean="0"/>
              <a:t>‹#›</a:t>
            </a:fld>
            <a:endParaRPr lang="en-US"/>
          </a:p>
        </p:txBody>
      </p:sp>
    </p:spTree>
    <p:extLst>
      <p:ext uri="{BB962C8B-B14F-4D97-AF65-F5344CB8AC3E}">
        <p14:creationId xmlns:p14="http://schemas.microsoft.com/office/powerpoint/2010/main" val="3925420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06B5A9-0923-1C4C-904C-B35133030CC5}" type="datetimeFigureOut">
              <a:rPr lang="en-US" smtClean="0"/>
              <a:t>10/24/18</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FEC9FC0-9A23-E24E-91DF-2202D58EB720}" type="slidenum">
              <a:rPr lang="en-US" smtClean="0"/>
              <a:t>‹#›</a:t>
            </a:fld>
            <a:endParaRPr lang="en-US"/>
          </a:p>
        </p:txBody>
      </p:sp>
    </p:spTree>
    <p:extLst>
      <p:ext uri="{BB962C8B-B14F-4D97-AF65-F5344CB8AC3E}">
        <p14:creationId xmlns:p14="http://schemas.microsoft.com/office/powerpoint/2010/main" val="4169956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tif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3.emf"/><Relationship Id="rId4" Type="http://schemas.openxmlformats.org/officeDocument/2006/relationships/image" Target="../media/image12.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tiff"/><Relationship Id="rId4" Type="http://schemas.openxmlformats.org/officeDocument/2006/relationships/image" Target="../media/image15.tif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image" Target="../media/image18.tiff"/><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CA52BA-8AAB-8340-81D1-ED32769D7C91}"/>
              </a:ext>
            </a:extLst>
          </p:cNvPr>
          <p:cNvSpPr txBox="1"/>
          <p:nvPr/>
        </p:nvSpPr>
        <p:spPr>
          <a:xfrm>
            <a:off x="268941" y="222786"/>
            <a:ext cx="6287134" cy="646331"/>
          </a:xfrm>
          <a:prstGeom prst="rect">
            <a:avLst/>
          </a:prstGeom>
          <a:noFill/>
        </p:spPr>
        <p:txBody>
          <a:bodyPr wrap="square" rtlCol="0">
            <a:spAutoFit/>
          </a:bodyPr>
          <a:lstStyle/>
          <a:p>
            <a:pPr algn="ctr"/>
            <a:r>
              <a:rPr lang="en-US" b="1" u="sng" dirty="0">
                <a:latin typeface="Calibri" panose="020F0502020204030204" pitchFamily="34" charset="0"/>
                <a:ea typeface="Calibri" panose="020F0502020204030204" pitchFamily="34" charset="0"/>
                <a:cs typeface="Times New Roman" panose="02020603050405020304" pitchFamily="18" charset="0"/>
              </a:rPr>
              <a:t>Tutorial -  Days of Prayer and Fasting</a:t>
            </a:r>
          </a:p>
          <a:p>
            <a:r>
              <a:rPr lang="en-US" b="1" dirty="0">
                <a:latin typeface="Calibri" panose="020F0502020204030204" pitchFamily="34" charset="0"/>
                <a:ea typeface="Calibri" panose="020F0502020204030204" pitchFamily="34" charset="0"/>
                <a:cs typeface="Times New Roman" panose="02020603050405020304" pitchFamily="18" charset="0"/>
              </a:rPr>
              <a:t>I. Overview:</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68D23A4-0A1E-0D44-B32A-2748FC86E560}"/>
              </a:ext>
            </a:extLst>
          </p:cNvPr>
          <p:cNvSpPr txBox="1"/>
          <p:nvPr/>
        </p:nvSpPr>
        <p:spPr>
          <a:xfrm>
            <a:off x="268941" y="3379907"/>
            <a:ext cx="6211018" cy="369332"/>
          </a:xfrm>
          <a:prstGeom prst="rect">
            <a:avLst/>
          </a:prstGeom>
          <a:noFill/>
        </p:spPr>
        <p:txBody>
          <a:bodyPr wrap="square" rtlCol="0">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A. Hearing from God: (PRAYER #1 on each daily page)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97CC2CC-037A-1349-86DF-E3D5A4322D6D}"/>
              </a:ext>
            </a:extLst>
          </p:cNvPr>
          <p:cNvSpPr txBox="1"/>
          <p:nvPr/>
        </p:nvSpPr>
        <p:spPr>
          <a:xfrm>
            <a:off x="2302137" y="904480"/>
            <a:ext cx="4171974" cy="2677656"/>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The following tutorial will help to make the most of the materials supplied for the 21 Days of prayer and fasting.  These resources have been used for many years to draw close to the Lord, to petition the Lord, and to receive His provision for both individual and corporate needs.  The 21 Days is normally set at the beginning of the year, but with a few changes the Journal can be adapted for use at any time of year and for any special occasion. </a:t>
            </a:r>
            <a:r>
              <a:rPr lang="en-US" sz="1200" dirty="0"/>
              <a:t>The primary themes of the 21 Days are contained in the following </a:t>
            </a:r>
            <a:r>
              <a:rPr lang="en-US" sz="1200" u="sng" dirty="0"/>
              <a:t>three kinds of prayer </a:t>
            </a:r>
            <a:r>
              <a:rPr lang="en-US" sz="1200" dirty="0"/>
              <a:t>found on each day of the Journal, </a:t>
            </a:r>
          </a:p>
          <a:p>
            <a:pPr marL="228600" indent="-228600">
              <a:buAutoNum type="alphaUcPeriod"/>
            </a:pPr>
            <a:r>
              <a:rPr lang="en-US" sz="1200" dirty="0"/>
              <a:t>Hearing from God. </a:t>
            </a:r>
          </a:p>
          <a:p>
            <a:pPr marL="228600" indent="-228600">
              <a:buAutoNum type="alphaUcPeriod"/>
            </a:pPr>
            <a:r>
              <a:rPr lang="en-US" sz="1200" dirty="0"/>
              <a:t>Corporate Prayer Focus, </a:t>
            </a:r>
          </a:p>
          <a:p>
            <a:pPr marL="228600" indent="-228600">
              <a:buAutoNum type="alphaUcPeriod"/>
            </a:pPr>
            <a:r>
              <a:rPr lang="en-US" sz="1200" dirty="0"/>
              <a:t>Personal Prayers.</a:t>
            </a:r>
          </a:p>
          <a:p>
            <a:r>
              <a:rPr lang="en-US" sz="12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xtBox 7">
            <a:extLst>
              <a:ext uri="{FF2B5EF4-FFF2-40B4-BE49-F238E27FC236}">
                <a16:creationId xmlns:a16="http://schemas.microsoft.com/office/drawing/2014/main" id="{5BB89BA5-0F70-CE4F-A080-3B3F14FFEA9F}"/>
              </a:ext>
            </a:extLst>
          </p:cNvPr>
          <p:cNvSpPr txBox="1"/>
          <p:nvPr/>
        </p:nvSpPr>
        <p:spPr>
          <a:xfrm>
            <a:off x="2302137" y="3767649"/>
            <a:ext cx="4469801" cy="3046988"/>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The design of the 21 Days also allows the Lord to guide each individual into a sense of His direction for their life, with particular focus on the coming year.  This is the emphasis of item #1 under the heading of “PRAYER” each day. Each day the individual begins with the same petition for the Lord to provide a revelation of His will and goals for the individual for the coming year.  Each person is encouraged to “journal” by using the space provided on each page to write their thoughts and impressions as they seek to hear from God. </a:t>
            </a: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Calibri" panose="020F0502020204030204" pitchFamily="34" charset="0"/>
                <a:ea typeface="Calibri" panose="020F0502020204030204" pitchFamily="34" charset="0"/>
                <a:cs typeface="Times New Roman" panose="02020603050405020304" pitchFamily="18" charset="0"/>
              </a:rPr>
              <a:t> This process concludes at the end of the 21 Days with individuals using pages 65 and 66 entitled “</a:t>
            </a:r>
            <a:r>
              <a:rPr lang="en-US" sz="1200" u="sng" dirty="0">
                <a:latin typeface="Calibri" panose="020F0502020204030204" pitchFamily="34" charset="0"/>
                <a:ea typeface="Calibri" panose="020F0502020204030204" pitchFamily="34" charset="0"/>
                <a:cs typeface="Times New Roman" panose="02020603050405020304" pitchFamily="18" charset="0"/>
              </a:rPr>
              <a:t>Reflections</a:t>
            </a:r>
            <a:r>
              <a:rPr lang="en-US" sz="1200" dirty="0">
                <a:latin typeface="Calibri" panose="020F0502020204030204" pitchFamily="34" charset="0"/>
                <a:ea typeface="Calibri" panose="020F0502020204030204" pitchFamily="34" charset="0"/>
                <a:cs typeface="Times New Roman" panose="02020603050405020304" pitchFamily="18" charset="0"/>
              </a:rPr>
              <a:t>” to compile from the daily notes what they believe God has spoken to them or done for them during the prayer and fasting. They also record what actions they sense that they should take as a result.  These reflections reveal what they have come to understand are the goals that God has for them for the coming year and beyond.</a:t>
            </a:r>
          </a:p>
        </p:txBody>
      </p:sp>
      <p:sp>
        <p:nvSpPr>
          <p:cNvPr id="11" name="TextBox 10">
            <a:extLst>
              <a:ext uri="{FF2B5EF4-FFF2-40B4-BE49-F238E27FC236}">
                <a16:creationId xmlns:a16="http://schemas.microsoft.com/office/drawing/2014/main" id="{A142C249-49D7-F246-9083-D10133ED9B55}"/>
              </a:ext>
            </a:extLst>
          </p:cNvPr>
          <p:cNvSpPr txBox="1"/>
          <p:nvPr/>
        </p:nvSpPr>
        <p:spPr>
          <a:xfrm>
            <a:off x="370915" y="6833047"/>
            <a:ext cx="6401023" cy="1200329"/>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 Finally, using the “</a:t>
            </a:r>
            <a:r>
              <a:rPr lang="en-US" sz="1200" u="sng" dirty="0">
                <a:latin typeface="Calibri" panose="020F0502020204030204" pitchFamily="34" charset="0"/>
                <a:ea typeface="Calibri" panose="020F0502020204030204" pitchFamily="34" charset="0"/>
                <a:cs typeface="Times New Roman" panose="02020603050405020304" pitchFamily="18" charset="0"/>
              </a:rPr>
              <a:t>Reflections</a:t>
            </a:r>
            <a:r>
              <a:rPr lang="en-US" sz="1200" dirty="0">
                <a:latin typeface="Calibri" panose="020F0502020204030204" pitchFamily="34" charset="0"/>
                <a:ea typeface="Calibri" panose="020F0502020204030204" pitchFamily="34" charset="0"/>
                <a:cs typeface="Times New Roman" panose="02020603050405020304" pitchFamily="18" charset="0"/>
              </a:rPr>
              <a:t>” a new prayer list, “</a:t>
            </a:r>
            <a:r>
              <a:rPr lang="en-US" sz="1200" u="sng" dirty="0">
                <a:latin typeface="Calibri" panose="020F0502020204030204" pitchFamily="34" charset="0"/>
                <a:ea typeface="Calibri" panose="020F0502020204030204" pitchFamily="34" charset="0"/>
                <a:cs typeface="Times New Roman" panose="02020603050405020304" pitchFamily="18" charset="0"/>
              </a:rPr>
              <a:t>My New Prayer List</a:t>
            </a:r>
            <a:r>
              <a:rPr lang="en-US" sz="1200" dirty="0">
                <a:latin typeface="Calibri" panose="020F0502020204030204" pitchFamily="34" charset="0"/>
                <a:ea typeface="Calibri" panose="020F0502020204030204" pitchFamily="34" charset="0"/>
                <a:cs typeface="Times New Roman" panose="02020603050405020304" pitchFamily="18" charset="0"/>
              </a:rPr>
              <a:t>”, will be compiled on pages 67 and 68 which each person may use to seek the Lord’s help in the coming year in their lives and the lives of those for whom they care.  You can expect to have a church much more focused on the leading of God when they have finished 21 Days specifically seeking direction from Him.</a:t>
            </a: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2" name="TextBox 11">
            <a:extLst>
              <a:ext uri="{FF2B5EF4-FFF2-40B4-BE49-F238E27FC236}">
                <a16:creationId xmlns:a16="http://schemas.microsoft.com/office/drawing/2014/main" id="{14D1CD34-5290-9744-91DD-AF16A172A470}"/>
              </a:ext>
            </a:extLst>
          </p:cNvPr>
          <p:cNvSpPr txBox="1"/>
          <p:nvPr/>
        </p:nvSpPr>
        <p:spPr>
          <a:xfrm>
            <a:off x="6474111" y="9391426"/>
            <a:ext cx="263214" cy="276999"/>
          </a:xfrm>
          <a:prstGeom prst="rect">
            <a:avLst/>
          </a:prstGeom>
          <a:noFill/>
        </p:spPr>
        <p:txBody>
          <a:bodyPr wrap="none" rtlCol="0">
            <a:spAutoFit/>
          </a:bodyPr>
          <a:lstStyle/>
          <a:p>
            <a:r>
              <a:rPr lang="en-US" sz="1200" dirty="0"/>
              <a:t>1</a:t>
            </a:r>
          </a:p>
        </p:txBody>
      </p:sp>
      <p:pic>
        <p:nvPicPr>
          <p:cNvPr id="2" name="Picture 1">
            <a:extLst>
              <a:ext uri="{FF2B5EF4-FFF2-40B4-BE49-F238E27FC236}">
                <a16:creationId xmlns:a16="http://schemas.microsoft.com/office/drawing/2014/main" id="{49CD575D-0582-2E47-A263-8735760EC7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585" t="42747" r="24210" b="35920"/>
          <a:stretch/>
        </p:blipFill>
        <p:spPr>
          <a:xfrm>
            <a:off x="2673326" y="9321368"/>
            <a:ext cx="1714798" cy="417113"/>
          </a:xfrm>
          <a:prstGeom prst="rect">
            <a:avLst/>
          </a:prstGeom>
        </p:spPr>
      </p:pic>
      <p:pic>
        <p:nvPicPr>
          <p:cNvPr id="3" name="Picture 2">
            <a:extLst>
              <a:ext uri="{FF2B5EF4-FFF2-40B4-BE49-F238E27FC236}">
                <a16:creationId xmlns:a16="http://schemas.microsoft.com/office/drawing/2014/main" id="{E6C6046F-2D42-EA4B-AAAE-DE18B0E0A9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6485" y="887527"/>
            <a:ext cx="1841877" cy="2385476"/>
          </a:xfrm>
          <a:prstGeom prst="rect">
            <a:avLst/>
          </a:prstGeom>
          <a:ln w="12700">
            <a:solidFill>
              <a:schemeClr val="tx1"/>
            </a:solidFill>
          </a:ln>
        </p:spPr>
      </p:pic>
      <p:pic>
        <p:nvPicPr>
          <p:cNvPr id="10" name="Picture 9">
            <a:extLst>
              <a:ext uri="{FF2B5EF4-FFF2-40B4-BE49-F238E27FC236}">
                <a16:creationId xmlns:a16="http://schemas.microsoft.com/office/drawing/2014/main" id="{AB400AD0-A4B6-9A4E-96B7-63E92251B5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6486" y="3813190"/>
            <a:ext cx="1861952" cy="2411476"/>
          </a:xfrm>
          <a:prstGeom prst="rect">
            <a:avLst/>
          </a:prstGeom>
          <a:ln w="12700">
            <a:solidFill>
              <a:schemeClr val="tx1"/>
            </a:solidFill>
          </a:ln>
        </p:spPr>
      </p:pic>
      <p:cxnSp>
        <p:nvCxnSpPr>
          <p:cNvPr id="18" name="Straight Arrow Connector 17">
            <a:extLst>
              <a:ext uri="{FF2B5EF4-FFF2-40B4-BE49-F238E27FC236}">
                <a16:creationId xmlns:a16="http://schemas.microsoft.com/office/drawing/2014/main" id="{BD92295A-F224-5447-A81E-8A9E724803C9}"/>
              </a:ext>
            </a:extLst>
          </p:cNvPr>
          <p:cNvCxnSpPr>
            <a:cxnSpLocks/>
          </p:cNvCxnSpPr>
          <p:nvPr/>
        </p:nvCxnSpPr>
        <p:spPr>
          <a:xfrm>
            <a:off x="624655" y="5105230"/>
            <a:ext cx="186897" cy="7154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336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CA52BA-8AAB-8340-81D1-ED32769D7C91}"/>
              </a:ext>
            </a:extLst>
          </p:cNvPr>
          <p:cNvSpPr txBox="1"/>
          <p:nvPr/>
        </p:nvSpPr>
        <p:spPr>
          <a:xfrm>
            <a:off x="268941" y="517585"/>
            <a:ext cx="6287134" cy="369332"/>
          </a:xfrm>
          <a:prstGeom prst="rect">
            <a:avLst/>
          </a:prstGeom>
          <a:noFill/>
        </p:spPr>
        <p:txBody>
          <a:bodyPr wrap="square" rtlCol="0">
            <a:spAutoFit/>
          </a:bodyPr>
          <a:lstStyle/>
          <a:p>
            <a:r>
              <a:rPr lang="en-US" b="1" dirty="0"/>
              <a:t>B. Corporate Prayer Focus: (PRAYER #2 on each daily page)</a:t>
            </a:r>
            <a:endParaRPr lang="en-US" dirty="0"/>
          </a:p>
        </p:txBody>
      </p:sp>
      <p:sp>
        <p:nvSpPr>
          <p:cNvPr id="8" name="TextBox 7">
            <a:extLst>
              <a:ext uri="{FF2B5EF4-FFF2-40B4-BE49-F238E27FC236}">
                <a16:creationId xmlns:a16="http://schemas.microsoft.com/office/drawing/2014/main" id="{5BB89BA5-0F70-CE4F-A080-3B3F14FFEA9F}"/>
              </a:ext>
            </a:extLst>
          </p:cNvPr>
          <p:cNvSpPr txBox="1"/>
          <p:nvPr/>
        </p:nvSpPr>
        <p:spPr>
          <a:xfrm>
            <a:off x="2267524" y="960240"/>
            <a:ext cx="4469801" cy="2492990"/>
          </a:xfrm>
          <a:prstGeom prst="rect">
            <a:avLst/>
          </a:prstGeom>
          <a:noFill/>
        </p:spPr>
        <p:txBody>
          <a:bodyPr wrap="square" rtlCol="0">
            <a:spAutoFit/>
          </a:bodyPr>
          <a:lstStyle/>
          <a:p>
            <a:r>
              <a:rPr lang="en-US" sz="1200" dirty="0"/>
              <a:t>The Journal has a special corporate prayer focus as item #2 under the heading of “PRAYER” on each daily page.  For example, on day 3 the focus is on “The Power of the Gospel for Health and Physical Healing”.  The entire church will agree in prayer for the same corporate prayer requests on that day.  The corporate focus is different each day.  The scriptures on the opposite page are provided to serve as a foundation for the corporate prayer focus on that day.  Answers to these corporate prayers may be evident during and after the 21 Days. The guide is most effective when the prayers are sufficiently specific to allow the people to discern when God has acted in response to their prayers.</a:t>
            </a:r>
          </a:p>
          <a:p>
            <a:r>
              <a:rPr lang="en-US" sz="1200" dirty="0"/>
              <a:t>Therefore, pastors can revise the prayer focus to fit the situation in their own congregations.</a:t>
            </a:r>
          </a:p>
        </p:txBody>
      </p:sp>
      <p:sp>
        <p:nvSpPr>
          <p:cNvPr id="12" name="TextBox 11">
            <a:extLst>
              <a:ext uri="{FF2B5EF4-FFF2-40B4-BE49-F238E27FC236}">
                <a16:creationId xmlns:a16="http://schemas.microsoft.com/office/drawing/2014/main" id="{14D1CD34-5290-9744-91DD-AF16A172A470}"/>
              </a:ext>
            </a:extLst>
          </p:cNvPr>
          <p:cNvSpPr txBox="1"/>
          <p:nvPr/>
        </p:nvSpPr>
        <p:spPr>
          <a:xfrm>
            <a:off x="6474111" y="9391426"/>
            <a:ext cx="263214" cy="276999"/>
          </a:xfrm>
          <a:prstGeom prst="rect">
            <a:avLst/>
          </a:prstGeom>
          <a:noFill/>
        </p:spPr>
        <p:txBody>
          <a:bodyPr wrap="none" rtlCol="0">
            <a:spAutoFit/>
          </a:bodyPr>
          <a:lstStyle/>
          <a:p>
            <a:r>
              <a:rPr lang="en-US" sz="1200" dirty="0"/>
              <a:t>2</a:t>
            </a:r>
          </a:p>
        </p:txBody>
      </p:sp>
      <p:sp>
        <p:nvSpPr>
          <p:cNvPr id="14" name="TextBox 13">
            <a:extLst>
              <a:ext uri="{FF2B5EF4-FFF2-40B4-BE49-F238E27FC236}">
                <a16:creationId xmlns:a16="http://schemas.microsoft.com/office/drawing/2014/main" id="{96ADE93F-9604-C14F-93B0-E1D78B091DED}"/>
              </a:ext>
            </a:extLst>
          </p:cNvPr>
          <p:cNvSpPr txBox="1"/>
          <p:nvPr/>
        </p:nvSpPr>
        <p:spPr>
          <a:xfrm>
            <a:off x="370914" y="3485291"/>
            <a:ext cx="6211018" cy="369332"/>
          </a:xfrm>
          <a:prstGeom prst="rect">
            <a:avLst/>
          </a:prstGeom>
          <a:noFill/>
        </p:spPr>
        <p:txBody>
          <a:bodyPr wrap="square" rtlCol="0">
            <a:spAutoFit/>
          </a:bodyPr>
          <a:lstStyle/>
          <a:p>
            <a:r>
              <a:rPr lang="en-US" b="1" dirty="0"/>
              <a:t>C. Personal Prayers: (PRAYER #3 on each daily page)</a:t>
            </a:r>
            <a:endParaRPr lang="en-US" dirty="0"/>
          </a:p>
        </p:txBody>
      </p:sp>
      <p:sp>
        <p:nvSpPr>
          <p:cNvPr id="15" name="TextBox 14">
            <a:extLst>
              <a:ext uri="{FF2B5EF4-FFF2-40B4-BE49-F238E27FC236}">
                <a16:creationId xmlns:a16="http://schemas.microsoft.com/office/drawing/2014/main" id="{F9A3BBB9-88C6-C148-9F38-E40D48E18233}"/>
              </a:ext>
            </a:extLst>
          </p:cNvPr>
          <p:cNvSpPr txBox="1"/>
          <p:nvPr/>
        </p:nvSpPr>
        <p:spPr>
          <a:xfrm>
            <a:off x="2321185" y="3848555"/>
            <a:ext cx="4469801" cy="1938992"/>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Preferably prior to the beginning of the 21 Days each individual will write down their best understanding of what they should be praying for.  This is recorded on pages 13 and 14 under the heading of “Preliminary Personal Prayer List”.  On each of the 21 </a:t>
            </a:r>
            <a:r>
              <a:rPr lang="en-US" sz="1200">
                <a:latin typeface="Calibri" panose="020F0502020204030204" pitchFamily="34" charset="0"/>
                <a:ea typeface="Calibri" panose="020F0502020204030204" pitchFamily="34" charset="0"/>
                <a:cs typeface="Times New Roman" panose="02020603050405020304" pitchFamily="18" charset="0"/>
              </a:rPr>
              <a:t>Days PRAYER </a:t>
            </a:r>
            <a:r>
              <a:rPr lang="en-US" sz="1200" dirty="0">
                <a:latin typeface="Calibri" panose="020F0502020204030204" pitchFamily="34" charset="0"/>
                <a:ea typeface="Calibri" panose="020F0502020204030204" pitchFamily="34" charset="0"/>
                <a:cs typeface="Times New Roman" panose="02020603050405020304" pitchFamily="18" charset="0"/>
              </a:rPr>
              <a:t>#3 is to be for something found on the Preliminary Prayer List.  As the 21 Days pass and they draw closer to God, individuals will sense that there are changes that need to be made in the prayer list.  They can include these new insights in their daily notes or turn ahead to the “My New Prayer List” at the end of the Journal and record them there. </a:t>
            </a:r>
            <a:endParaRPr lang="en-US" sz="1200" dirty="0"/>
          </a:p>
        </p:txBody>
      </p:sp>
      <p:sp>
        <p:nvSpPr>
          <p:cNvPr id="11" name="TextBox 10">
            <a:extLst>
              <a:ext uri="{FF2B5EF4-FFF2-40B4-BE49-F238E27FC236}">
                <a16:creationId xmlns:a16="http://schemas.microsoft.com/office/drawing/2014/main" id="{79575990-AF34-DE44-B386-93631777F9B0}"/>
              </a:ext>
            </a:extLst>
          </p:cNvPr>
          <p:cNvSpPr txBox="1"/>
          <p:nvPr/>
        </p:nvSpPr>
        <p:spPr>
          <a:xfrm>
            <a:off x="370914" y="6369823"/>
            <a:ext cx="6211018" cy="369332"/>
          </a:xfrm>
          <a:prstGeom prst="rect">
            <a:avLst/>
          </a:prstGeom>
          <a:noFill/>
        </p:spPr>
        <p:txBody>
          <a:bodyPr wrap="square" rtlCol="0">
            <a:spAutoFit/>
          </a:bodyPr>
          <a:lstStyle/>
          <a:p>
            <a:r>
              <a:rPr lang="en-US" b="1" u="sng" dirty="0"/>
              <a:t>II. 21 Days Step By Step:</a:t>
            </a:r>
            <a:endParaRPr lang="en-US" dirty="0"/>
          </a:p>
        </p:txBody>
      </p:sp>
      <p:sp>
        <p:nvSpPr>
          <p:cNvPr id="18" name="TextBox 17">
            <a:extLst>
              <a:ext uri="{FF2B5EF4-FFF2-40B4-BE49-F238E27FC236}">
                <a16:creationId xmlns:a16="http://schemas.microsoft.com/office/drawing/2014/main" id="{0D11BDC0-5C55-C045-97F8-D50CDC49851C}"/>
              </a:ext>
            </a:extLst>
          </p:cNvPr>
          <p:cNvSpPr txBox="1"/>
          <p:nvPr/>
        </p:nvSpPr>
        <p:spPr>
          <a:xfrm>
            <a:off x="370914" y="6686399"/>
            <a:ext cx="6347363" cy="2954655"/>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What follows is a step by step presentation of how to plan and carry out the 21 Days of Prayer and Fasting in your church.</a:t>
            </a:r>
          </a:p>
          <a:p>
            <a:r>
              <a:rPr lang="en-US" sz="1200" dirty="0">
                <a:latin typeface="Calibri" panose="020F0502020204030204" pitchFamily="34" charset="0"/>
                <a:ea typeface="Calibri" panose="020F0502020204030204" pitchFamily="34" charset="0"/>
                <a:cs typeface="Times New Roman" panose="02020603050405020304" pitchFamily="18" charset="0"/>
              </a:rPr>
              <a:t> </a:t>
            </a:r>
          </a:p>
          <a:p>
            <a:r>
              <a:rPr lang="en-US" b="1" dirty="0">
                <a:ea typeface="Calibri" panose="020F0502020204030204" pitchFamily="34" charset="0"/>
                <a:cs typeface="Times New Roman" panose="02020603050405020304" pitchFamily="18" charset="0"/>
              </a:rPr>
              <a:t>A. Preparation:</a:t>
            </a:r>
            <a:endParaRPr lang="en-US" dirty="0">
              <a:ea typeface="Calibri" panose="020F0502020204030204" pitchFamily="34" charset="0"/>
              <a:cs typeface="Times New Roman" panose="02020603050405020304" pitchFamily="18" charset="0"/>
            </a:endParaRPr>
          </a:p>
          <a:p>
            <a:r>
              <a:rPr lang="en-US" sz="1200" dirty="0">
                <a:latin typeface="Calibri" panose="020F0502020204030204" pitchFamily="34" charset="0"/>
                <a:ea typeface="Calibri" panose="020F0502020204030204" pitchFamily="34" charset="0"/>
                <a:cs typeface="Times New Roman" panose="02020603050405020304" pitchFamily="18" charset="0"/>
              </a:rPr>
              <a:t>1. The first thing you will have to decide is when you will conduct the 21 Days.  Most have found that early January is the best time to start.  With the new year, people are ready to seek new direction from the Lord.  Also, it may be a time when there are fewer distractions since normal activities may have been suspended for the Holiday season.  If your people are likely to be traveling or celebrating on January 1, it may be best to start the actual fasting after that.</a:t>
            </a:r>
          </a:p>
          <a:p>
            <a:r>
              <a:rPr lang="en-US" sz="1200" dirty="0">
                <a:latin typeface="Calibri" panose="020F0502020204030204" pitchFamily="34" charset="0"/>
                <a:ea typeface="Calibri" panose="020F0502020204030204" pitchFamily="34" charset="0"/>
                <a:cs typeface="Times New Roman" panose="02020603050405020304" pitchFamily="18" charset="0"/>
              </a:rPr>
              <a:t> </a:t>
            </a:r>
          </a:p>
          <a:p>
            <a:r>
              <a:rPr lang="en-US" sz="1200" dirty="0">
                <a:latin typeface="Calibri" panose="020F0502020204030204" pitchFamily="34" charset="0"/>
                <a:ea typeface="Calibri" panose="020F0502020204030204" pitchFamily="34" charset="0"/>
                <a:cs typeface="Times New Roman" panose="02020603050405020304" pitchFamily="18" charset="0"/>
              </a:rPr>
              <a:t>2. You will also need to decide if you are going to gather together as a church on days other than Sunday during the 21 Days.  You may be amazed to find what a large percentage of your people will attend meetings if they are scheduled every night of the 21 Days.  Of course, if they see their pastor there every night as well, they will be encouraged all the more to continue.  </a:t>
            </a:r>
          </a:p>
          <a:p>
            <a:r>
              <a:rPr lang="en-US" sz="1200"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17" name="Picture 16">
            <a:extLst>
              <a:ext uri="{FF2B5EF4-FFF2-40B4-BE49-F238E27FC236}">
                <a16:creationId xmlns:a16="http://schemas.microsoft.com/office/drawing/2014/main" id="{C5A5E263-81FB-0841-9C60-40D7B621DF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989" y="946274"/>
            <a:ext cx="1861952" cy="2411476"/>
          </a:xfrm>
          <a:prstGeom prst="rect">
            <a:avLst/>
          </a:prstGeom>
          <a:ln w="12700">
            <a:solidFill>
              <a:schemeClr val="tx1"/>
            </a:solidFill>
          </a:ln>
        </p:spPr>
      </p:pic>
      <p:pic>
        <p:nvPicPr>
          <p:cNvPr id="23" name="Picture 22">
            <a:extLst>
              <a:ext uri="{FF2B5EF4-FFF2-40B4-BE49-F238E27FC236}">
                <a16:creationId xmlns:a16="http://schemas.microsoft.com/office/drawing/2014/main" id="{89C2107C-7C51-1E4C-BBA5-5759173D1A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486" y="3813190"/>
            <a:ext cx="1861952" cy="2411476"/>
          </a:xfrm>
          <a:prstGeom prst="rect">
            <a:avLst/>
          </a:prstGeom>
          <a:ln w="12700">
            <a:solidFill>
              <a:schemeClr val="tx1"/>
            </a:solidFill>
          </a:ln>
        </p:spPr>
      </p:pic>
      <p:cxnSp>
        <p:nvCxnSpPr>
          <p:cNvPr id="24" name="Straight Arrow Connector 23">
            <a:extLst>
              <a:ext uri="{FF2B5EF4-FFF2-40B4-BE49-F238E27FC236}">
                <a16:creationId xmlns:a16="http://schemas.microsoft.com/office/drawing/2014/main" id="{A01AABCF-EAF2-7643-982A-719FA78CF65D}"/>
              </a:ext>
            </a:extLst>
          </p:cNvPr>
          <p:cNvCxnSpPr>
            <a:cxnSpLocks/>
          </p:cNvCxnSpPr>
          <p:nvPr/>
        </p:nvCxnSpPr>
        <p:spPr>
          <a:xfrm>
            <a:off x="585761" y="2592465"/>
            <a:ext cx="205694" cy="7809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9F479C2-4411-EA43-9B7B-F0F8193006E5}"/>
              </a:ext>
            </a:extLst>
          </p:cNvPr>
          <p:cNvCxnSpPr>
            <a:cxnSpLocks/>
          </p:cNvCxnSpPr>
          <p:nvPr/>
        </p:nvCxnSpPr>
        <p:spPr>
          <a:xfrm>
            <a:off x="584920" y="5872950"/>
            <a:ext cx="205694" cy="7809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87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4D1CD34-5290-9744-91DD-AF16A172A470}"/>
              </a:ext>
            </a:extLst>
          </p:cNvPr>
          <p:cNvSpPr txBox="1"/>
          <p:nvPr/>
        </p:nvSpPr>
        <p:spPr>
          <a:xfrm>
            <a:off x="6426781" y="9389864"/>
            <a:ext cx="263214" cy="276999"/>
          </a:xfrm>
          <a:prstGeom prst="rect">
            <a:avLst/>
          </a:prstGeom>
          <a:noFill/>
        </p:spPr>
        <p:txBody>
          <a:bodyPr wrap="none" rtlCol="0">
            <a:spAutoFit/>
          </a:bodyPr>
          <a:lstStyle/>
          <a:p>
            <a:r>
              <a:rPr lang="en-US" sz="1200" dirty="0"/>
              <a:t>3</a:t>
            </a:r>
          </a:p>
        </p:txBody>
      </p:sp>
      <p:sp>
        <p:nvSpPr>
          <p:cNvPr id="19" name="TextBox 18">
            <a:extLst>
              <a:ext uri="{FF2B5EF4-FFF2-40B4-BE49-F238E27FC236}">
                <a16:creationId xmlns:a16="http://schemas.microsoft.com/office/drawing/2014/main" id="{558F1F32-D9B0-9A44-B249-58FDC787FF7B}"/>
              </a:ext>
            </a:extLst>
          </p:cNvPr>
          <p:cNvSpPr txBox="1"/>
          <p:nvPr/>
        </p:nvSpPr>
        <p:spPr>
          <a:xfrm>
            <a:off x="342632" y="633974"/>
            <a:ext cx="6347363" cy="8217634"/>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 You may choose to meet nightly or you may choose a different schedule of meetings such as Monday through Friday nights, early meetings before work, or any other schedule that works for your people.  If people are to come to every meeting it is very important to respect their time and keep the meeting to a pre-set length.  If some wish to stay past the set time it is still good to dismiss the formal meeting at the agreed upon time.</a:t>
            </a:r>
          </a:p>
          <a:p>
            <a:r>
              <a:rPr lang="en-US" sz="1200" dirty="0">
                <a:latin typeface="Calibri" panose="020F0502020204030204" pitchFamily="34" charset="0"/>
                <a:ea typeface="Calibri" panose="020F0502020204030204" pitchFamily="34" charset="0"/>
                <a:cs typeface="Times New Roman" panose="02020603050405020304" pitchFamily="18" charset="0"/>
              </a:rPr>
              <a:t> </a:t>
            </a:r>
          </a:p>
          <a:p>
            <a:r>
              <a:rPr lang="en-US" sz="1200" dirty="0">
                <a:latin typeface="Calibri" panose="020F0502020204030204" pitchFamily="34" charset="0"/>
                <a:ea typeface="Calibri" panose="020F0502020204030204" pitchFamily="34" charset="0"/>
                <a:cs typeface="Times New Roman" panose="02020603050405020304" pitchFamily="18" charset="0"/>
              </a:rPr>
              <a:t>There is a page included with the 21 Day package that gives some guidance on how you may want to conduct a typical prayer meeting that follows the format of the daily prayer Journal.  (See item ”A” under III, Additional Resources.)</a:t>
            </a:r>
          </a:p>
          <a:p>
            <a:r>
              <a:rPr lang="en-US" sz="1200" dirty="0">
                <a:latin typeface="Calibri" panose="020F0502020204030204" pitchFamily="34" charset="0"/>
                <a:ea typeface="Calibri" panose="020F0502020204030204" pitchFamily="34" charset="0"/>
                <a:cs typeface="Times New Roman" panose="02020603050405020304" pitchFamily="18" charset="0"/>
              </a:rPr>
              <a:t> </a:t>
            </a:r>
          </a:p>
          <a:p>
            <a:r>
              <a:rPr lang="en-US" sz="1200" dirty="0">
                <a:latin typeface="Calibri" panose="020F0502020204030204" pitchFamily="34" charset="0"/>
                <a:ea typeface="Calibri" panose="020F0502020204030204" pitchFamily="34" charset="0"/>
                <a:cs typeface="Times New Roman" panose="02020603050405020304" pitchFamily="18" charset="0"/>
              </a:rPr>
              <a:t>There is also a sample planning calendar that suggests ways to schedule different groups in the church to lead the prayer meetings throughout the 21 Days.  (See item ”B” under III, Additional Resources.)</a:t>
            </a:r>
          </a:p>
          <a:p>
            <a:r>
              <a:rPr lang="en-US" sz="1200" dirty="0">
                <a:latin typeface="Calibri" panose="020F0502020204030204" pitchFamily="34" charset="0"/>
                <a:ea typeface="Calibri" panose="020F0502020204030204" pitchFamily="34" charset="0"/>
                <a:cs typeface="Times New Roman" panose="02020603050405020304" pitchFamily="18" charset="0"/>
              </a:rPr>
              <a:t> </a:t>
            </a:r>
          </a:p>
          <a:p>
            <a:r>
              <a:rPr lang="en-US" sz="1200" dirty="0">
                <a:latin typeface="Calibri" panose="020F0502020204030204" pitchFamily="34" charset="0"/>
                <a:ea typeface="Calibri" panose="020F0502020204030204" pitchFamily="34" charset="0"/>
                <a:cs typeface="Times New Roman" panose="02020603050405020304" pitchFamily="18" charset="0"/>
              </a:rPr>
              <a:t>3. Pastors may want to consider a different approach to planning the church calendar for the year.  It may give you an uneasy feeling to get near the end of January without a detailed church calendar, but think of the benefit of having sought the Lord for 21 days before you actually lock-in the calendar.</a:t>
            </a:r>
          </a:p>
          <a:p>
            <a:r>
              <a:rPr lang="en-US" sz="1200" dirty="0">
                <a:latin typeface="Calibri" panose="020F0502020204030204" pitchFamily="34" charset="0"/>
                <a:ea typeface="Calibri" panose="020F0502020204030204" pitchFamily="34" charset="0"/>
                <a:cs typeface="Times New Roman" panose="02020603050405020304" pitchFamily="18" charset="0"/>
              </a:rPr>
              <a:t> </a:t>
            </a:r>
          </a:p>
          <a:p>
            <a:r>
              <a:rPr lang="en-US" sz="1200" dirty="0">
                <a:latin typeface="Calibri" panose="020F0502020204030204" pitchFamily="34" charset="0"/>
                <a:ea typeface="Calibri" panose="020F0502020204030204" pitchFamily="34" charset="0"/>
                <a:cs typeface="Times New Roman" panose="02020603050405020304" pitchFamily="18" charset="0"/>
              </a:rPr>
              <a:t>4. If you schedule the 21 Days at the first of the year, you may also want to delay starting other regular meetings (such as Wednesday night classes) until after the 21 Days.  The intention would be to allow as many people as possible to attend the prayer meetings associated with the 21 Days.  Your teachers love their students and will be anxious to gather them back together after the Holidays, but consider the message you send by saying that this period of prayer and fasting is so important that you want to place it first on the list of priorities.</a:t>
            </a:r>
          </a:p>
          <a:p>
            <a:r>
              <a:rPr lang="en-US" sz="1200" dirty="0">
                <a:latin typeface="Calibri" panose="020F0502020204030204" pitchFamily="34" charset="0"/>
                <a:ea typeface="Calibri" panose="020F0502020204030204" pitchFamily="34" charset="0"/>
                <a:cs typeface="Times New Roman" panose="02020603050405020304" pitchFamily="18" charset="0"/>
              </a:rPr>
              <a:t> </a:t>
            </a:r>
          </a:p>
          <a:p>
            <a:r>
              <a:rPr lang="en-US" sz="1200" dirty="0">
                <a:latin typeface="Calibri" panose="020F0502020204030204" pitchFamily="34" charset="0"/>
                <a:ea typeface="Calibri" panose="020F0502020204030204" pitchFamily="34" charset="0"/>
                <a:cs typeface="Times New Roman" panose="02020603050405020304" pitchFamily="18" charset="0"/>
              </a:rPr>
              <a:t>If you feel that you want other groups to meet during the 21 Days you may connect them by Facetime or Skype to the main meeting for all or part of the prayer meeting.  One church allowed a group that was meeting off-site to connect through Skype to read the opening scriptures and lead the opening prayers and then separate for the rest of the meeting.</a:t>
            </a: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Calibri" panose="020F0502020204030204" pitchFamily="34" charset="0"/>
                <a:ea typeface="Calibri" panose="020F0502020204030204" pitchFamily="34" charset="0"/>
                <a:cs typeface="Times New Roman" panose="02020603050405020304" pitchFamily="18" charset="0"/>
              </a:rPr>
              <a:t> 5. You will want to begin a month or so ahead of the starting date to edit the prayer journal to fit your specific church and situation.  Since it is available in Microsoft PowerPoint and PDF, it is relatively easy to modify.  You will need to make sure that the amount of new material you add to the Journal will still fit on the page.  Otherwise, if you spill over to a second page on any given day, you may have problems with the format and layout of the journal.  </a:t>
            </a:r>
          </a:p>
          <a:p>
            <a:r>
              <a:rPr lang="en-US" sz="1200" dirty="0">
                <a:latin typeface="Calibri" panose="020F0502020204030204" pitchFamily="34" charset="0"/>
                <a:ea typeface="Calibri" panose="020F0502020204030204" pitchFamily="34" charset="0"/>
                <a:cs typeface="Times New Roman" panose="02020603050405020304" pitchFamily="18" charset="0"/>
              </a:rPr>
              <a:t> </a:t>
            </a:r>
          </a:p>
          <a:p>
            <a:r>
              <a:rPr lang="en-US" sz="1200" dirty="0">
                <a:latin typeface="Calibri" panose="020F0502020204030204" pitchFamily="34" charset="0"/>
                <a:ea typeface="Calibri" panose="020F0502020204030204" pitchFamily="34" charset="0"/>
                <a:cs typeface="Times New Roman" panose="02020603050405020304" pitchFamily="18" charset="0"/>
              </a:rPr>
              <a:t>6. As mentioned earlier, your people will get the most out of the corporate prayers (PRAYER #2 on each daily page) if you make them as specific as possible.  For example, on the day when you pray for world evangelism, it is a good idea to list in the Journal the missionaries and organizations you support.  On other days you may include specific opportunities, new programs or challenges your church is facing.</a:t>
            </a: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09218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4D1CD34-5290-9744-91DD-AF16A172A470}"/>
              </a:ext>
            </a:extLst>
          </p:cNvPr>
          <p:cNvSpPr txBox="1"/>
          <p:nvPr/>
        </p:nvSpPr>
        <p:spPr>
          <a:xfrm>
            <a:off x="6474111" y="9391426"/>
            <a:ext cx="263214" cy="276999"/>
          </a:xfrm>
          <a:prstGeom prst="rect">
            <a:avLst/>
          </a:prstGeom>
          <a:noFill/>
        </p:spPr>
        <p:txBody>
          <a:bodyPr wrap="none" rtlCol="0">
            <a:spAutoFit/>
          </a:bodyPr>
          <a:lstStyle/>
          <a:p>
            <a:r>
              <a:rPr lang="en-US" sz="1200" dirty="0"/>
              <a:t>4</a:t>
            </a:r>
          </a:p>
        </p:txBody>
      </p:sp>
      <p:sp>
        <p:nvSpPr>
          <p:cNvPr id="19" name="TextBox 18">
            <a:extLst>
              <a:ext uri="{FF2B5EF4-FFF2-40B4-BE49-F238E27FC236}">
                <a16:creationId xmlns:a16="http://schemas.microsoft.com/office/drawing/2014/main" id="{558F1F32-D9B0-9A44-B249-58FDC787FF7B}"/>
              </a:ext>
            </a:extLst>
          </p:cNvPr>
          <p:cNvSpPr txBox="1"/>
          <p:nvPr/>
        </p:nvSpPr>
        <p:spPr>
          <a:xfrm>
            <a:off x="389962" y="520617"/>
            <a:ext cx="6347363" cy="3231654"/>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7. Pages 5-7 are an introductory letter from the pastor.  You may customize this as you see fit.</a:t>
            </a:r>
          </a:p>
          <a:p>
            <a:r>
              <a:rPr lang="en-US" sz="1200" dirty="0">
                <a:latin typeface="Calibri" panose="020F0502020204030204" pitchFamily="34" charset="0"/>
                <a:ea typeface="Calibri" panose="020F0502020204030204" pitchFamily="34" charset="0"/>
                <a:cs typeface="Times New Roman" panose="02020603050405020304" pitchFamily="18" charset="0"/>
              </a:rPr>
              <a:t> </a:t>
            </a: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Calibri" panose="020F0502020204030204" pitchFamily="34" charset="0"/>
                <a:ea typeface="Calibri" panose="020F0502020204030204" pitchFamily="34" charset="0"/>
                <a:cs typeface="Times New Roman" panose="02020603050405020304" pitchFamily="18" charset="0"/>
              </a:rPr>
              <a:t>8. Page 9 is an overview of what the 21 Day process will be like. </a:t>
            </a:r>
          </a:p>
          <a:p>
            <a:r>
              <a:rPr lang="en-US" sz="12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Box 8">
            <a:extLst>
              <a:ext uri="{FF2B5EF4-FFF2-40B4-BE49-F238E27FC236}">
                <a16:creationId xmlns:a16="http://schemas.microsoft.com/office/drawing/2014/main" id="{FEF494B1-0D4F-1045-A503-AA2AA2492203}"/>
              </a:ext>
            </a:extLst>
          </p:cNvPr>
          <p:cNvSpPr txBox="1"/>
          <p:nvPr/>
        </p:nvSpPr>
        <p:spPr>
          <a:xfrm>
            <a:off x="389962" y="6055723"/>
            <a:ext cx="6252575" cy="276999"/>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9. You will need to walk your people through Journal pages 11 and 12 before the 21 Days begin.  </a:t>
            </a:r>
          </a:p>
        </p:txBody>
      </p:sp>
      <p:sp>
        <p:nvSpPr>
          <p:cNvPr id="2" name="TextBox 1">
            <a:extLst>
              <a:ext uri="{FF2B5EF4-FFF2-40B4-BE49-F238E27FC236}">
                <a16:creationId xmlns:a16="http://schemas.microsoft.com/office/drawing/2014/main" id="{8EFB765C-09C2-6D4B-A36D-DD914D566188}"/>
              </a:ext>
            </a:extLst>
          </p:cNvPr>
          <p:cNvSpPr txBox="1"/>
          <p:nvPr/>
        </p:nvSpPr>
        <p:spPr>
          <a:xfrm>
            <a:off x="4367893" y="6332722"/>
            <a:ext cx="2106218" cy="2492990"/>
          </a:xfrm>
          <a:prstGeom prst="rect">
            <a:avLst/>
          </a:prstGeom>
          <a:noFill/>
        </p:spPr>
        <p:txBody>
          <a:bodyPr wrap="square" rtlCol="0">
            <a:spAutoFit/>
          </a:bodyPr>
          <a:lstStyle/>
          <a:p>
            <a:pPr lvl="0"/>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These pages are for the individual to pray about and commit to a plan for their own personal participation.  There are spaces for them to write down in advance what their approach will be to the following.</a:t>
            </a:r>
          </a:p>
          <a:p>
            <a:pPr lvl="0"/>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a) How will I make Worship a part of each day, </a:t>
            </a:r>
          </a:p>
          <a:p>
            <a:pPr lvl="0"/>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b) How will I keep a regular schedule of Reading God’s Word, </a:t>
            </a:r>
          </a:p>
        </p:txBody>
      </p:sp>
      <p:pic>
        <p:nvPicPr>
          <p:cNvPr id="11" name="Picture 10">
            <a:extLst>
              <a:ext uri="{FF2B5EF4-FFF2-40B4-BE49-F238E27FC236}">
                <a16:creationId xmlns:a16="http://schemas.microsoft.com/office/drawing/2014/main" id="{BE7504E4-B5C3-EB4F-82F5-153E2605DC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7769" y="6341761"/>
            <a:ext cx="1902338" cy="2461850"/>
          </a:xfrm>
          <a:prstGeom prst="rect">
            <a:avLst/>
          </a:prstGeom>
          <a:ln w="12700">
            <a:solidFill>
              <a:schemeClr val="tx1"/>
            </a:solidFill>
          </a:ln>
        </p:spPr>
      </p:pic>
      <p:sp>
        <p:nvSpPr>
          <p:cNvPr id="3" name="TextBox 2">
            <a:extLst>
              <a:ext uri="{FF2B5EF4-FFF2-40B4-BE49-F238E27FC236}">
                <a16:creationId xmlns:a16="http://schemas.microsoft.com/office/drawing/2014/main" id="{E3296EEE-7F6B-B04F-BC0F-50FA94FEF624}"/>
              </a:ext>
            </a:extLst>
          </p:cNvPr>
          <p:cNvSpPr txBox="1"/>
          <p:nvPr/>
        </p:nvSpPr>
        <p:spPr>
          <a:xfrm>
            <a:off x="389961" y="8882743"/>
            <a:ext cx="6084149" cy="646331"/>
          </a:xfrm>
          <a:prstGeom prst="rect">
            <a:avLst/>
          </a:prstGeom>
          <a:noFill/>
        </p:spPr>
        <p:txBody>
          <a:bodyPr wrap="square" rtlCol="0">
            <a:spAutoFit/>
          </a:bodyPr>
          <a:lstStyle/>
          <a:p>
            <a:pPr lvl="0"/>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c) How will I set aside </a:t>
            </a:r>
            <a:r>
              <a:rPr lang="en-US" sz="1200">
                <a:solidFill>
                  <a:prstClr val="black"/>
                </a:solidFill>
                <a:latin typeface="Calibri" panose="020F0502020204030204" pitchFamily="34" charset="0"/>
                <a:ea typeface="Calibri" panose="020F0502020204030204" pitchFamily="34" charset="0"/>
                <a:cs typeface="Times New Roman" panose="02020603050405020304" pitchFamily="18" charset="0"/>
              </a:rPr>
              <a:t>my time </a:t>
            </a:r>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for Personal Prayer, and </a:t>
            </a:r>
          </a:p>
          <a:p>
            <a:pPr lvl="0"/>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d) How will I carry out my Personal Fasting.  </a:t>
            </a:r>
          </a:p>
          <a:p>
            <a:pPr lvl="0"/>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You can provide pastoral guidance on these areas in the weeks leading up to the 21 Days.  </a:t>
            </a:r>
          </a:p>
        </p:txBody>
      </p:sp>
      <p:pic>
        <p:nvPicPr>
          <p:cNvPr id="4" name="Picture 3">
            <a:extLst>
              <a:ext uri="{FF2B5EF4-FFF2-40B4-BE49-F238E27FC236}">
                <a16:creationId xmlns:a16="http://schemas.microsoft.com/office/drawing/2014/main" id="{12088321-15E8-0444-ADE0-684B9C4B81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9961" y="3565278"/>
            <a:ext cx="1897954" cy="2351094"/>
          </a:xfrm>
          <a:prstGeom prst="rect">
            <a:avLst/>
          </a:prstGeom>
          <a:ln w="12700">
            <a:solidFill>
              <a:schemeClr val="tx1"/>
            </a:solidFill>
          </a:ln>
        </p:spPr>
      </p:pic>
      <p:pic>
        <p:nvPicPr>
          <p:cNvPr id="6" name="Picture 5">
            <a:extLst>
              <a:ext uri="{FF2B5EF4-FFF2-40B4-BE49-F238E27FC236}">
                <a16:creationId xmlns:a16="http://schemas.microsoft.com/office/drawing/2014/main" id="{6AED3D6C-9641-194E-A683-F8EC36D9FE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9961" y="815980"/>
            <a:ext cx="1895123" cy="2454437"/>
          </a:xfrm>
          <a:prstGeom prst="rect">
            <a:avLst/>
          </a:prstGeom>
          <a:ln w="12700">
            <a:solidFill>
              <a:schemeClr val="tx1"/>
            </a:solidFill>
          </a:ln>
        </p:spPr>
      </p:pic>
      <p:pic>
        <p:nvPicPr>
          <p:cNvPr id="8" name="Picture 7">
            <a:extLst>
              <a:ext uri="{FF2B5EF4-FFF2-40B4-BE49-F238E27FC236}">
                <a16:creationId xmlns:a16="http://schemas.microsoft.com/office/drawing/2014/main" id="{698CFA87-E33E-DE48-95D6-DE36BA6886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07769" y="815979"/>
            <a:ext cx="1895124" cy="2454437"/>
          </a:xfrm>
          <a:prstGeom prst="rect">
            <a:avLst/>
          </a:prstGeom>
          <a:ln w="12700">
            <a:solidFill>
              <a:schemeClr val="tx1"/>
            </a:solidFill>
          </a:ln>
        </p:spPr>
      </p:pic>
      <p:pic>
        <p:nvPicPr>
          <p:cNvPr id="13" name="Picture 12">
            <a:extLst>
              <a:ext uri="{FF2B5EF4-FFF2-40B4-BE49-F238E27FC236}">
                <a16:creationId xmlns:a16="http://schemas.microsoft.com/office/drawing/2014/main" id="{8930A0D7-6FBD-6D47-9B21-AB6885BFBF4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2474" y="6347094"/>
            <a:ext cx="1892610" cy="2451183"/>
          </a:xfrm>
          <a:prstGeom prst="rect">
            <a:avLst/>
          </a:prstGeom>
          <a:ln w="12700">
            <a:solidFill>
              <a:schemeClr val="tx1"/>
            </a:solidFill>
          </a:ln>
        </p:spPr>
      </p:pic>
    </p:spTree>
    <p:extLst>
      <p:ext uri="{BB962C8B-B14F-4D97-AF65-F5344CB8AC3E}">
        <p14:creationId xmlns:p14="http://schemas.microsoft.com/office/powerpoint/2010/main" val="370943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4D1CD34-5290-9744-91DD-AF16A172A470}"/>
              </a:ext>
            </a:extLst>
          </p:cNvPr>
          <p:cNvSpPr txBox="1"/>
          <p:nvPr/>
        </p:nvSpPr>
        <p:spPr>
          <a:xfrm>
            <a:off x="6474111" y="9391426"/>
            <a:ext cx="263214" cy="276999"/>
          </a:xfrm>
          <a:prstGeom prst="rect">
            <a:avLst/>
          </a:prstGeom>
          <a:noFill/>
        </p:spPr>
        <p:txBody>
          <a:bodyPr wrap="none" rtlCol="0">
            <a:spAutoFit/>
          </a:bodyPr>
          <a:lstStyle/>
          <a:p>
            <a:r>
              <a:rPr lang="en-US" sz="1200" dirty="0"/>
              <a:t>5</a:t>
            </a:r>
          </a:p>
        </p:txBody>
      </p:sp>
      <p:sp>
        <p:nvSpPr>
          <p:cNvPr id="7" name="TextBox 6">
            <a:extLst>
              <a:ext uri="{FF2B5EF4-FFF2-40B4-BE49-F238E27FC236}">
                <a16:creationId xmlns:a16="http://schemas.microsoft.com/office/drawing/2014/main" id="{39B8CB3C-5136-974C-A0CC-91DE4DB0F7B1}"/>
              </a:ext>
            </a:extLst>
          </p:cNvPr>
          <p:cNvSpPr txBox="1"/>
          <p:nvPr/>
        </p:nvSpPr>
        <p:spPr>
          <a:xfrm>
            <a:off x="258355" y="348223"/>
            <a:ext cx="6347363" cy="4524315"/>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You will find later in this tutorial under the heading of </a:t>
            </a:r>
            <a:r>
              <a:rPr lang="en-US" sz="1200" b="1" dirty="0">
                <a:latin typeface="Calibri" panose="020F0502020204030204" pitchFamily="34" charset="0"/>
                <a:ea typeface="Calibri" panose="020F0502020204030204" pitchFamily="34" charset="0"/>
                <a:cs typeface="Times New Roman" panose="02020603050405020304" pitchFamily="18" charset="0"/>
              </a:rPr>
              <a:t>III. Additional Resources </a:t>
            </a:r>
            <a:r>
              <a:rPr lang="en-US" sz="1200" dirty="0">
                <a:latin typeface="Calibri" panose="020F0502020204030204" pitchFamily="34" charset="0"/>
                <a:ea typeface="Calibri" panose="020F0502020204030204" pitchFamily="34" charset="0"/>
                <a:cs typeface="Times New Roman" panose="02020603050405020304" pitchFamily="18" charset="0"/>
              </a:rPr>
              <a:t>a document entitled “</a:t>
            </a:r>
            <a:r>
              <a:rPr lang="en-US" sz="1200" b="1" dirty="0">
                <a:latin typeface="Calibri" panose="020F0502020204030204" pitchFamily="34" charset="0"/>
                <a:ea typeface="Calibri" panose="020F0502020204030204" pitchFamily="34" charset="0"/>
                <a:cs typeface="Times New Roman" panose="02020603050405020304" pitchFamily="18" charset="0"/>
              </a:rPr>
              <a:t>Personalizing Your Approach</a:t>
            </a:r>
            <a:r>
              <a:rPr lang="en-US" sz="1200" dirty="0">
                <a:latin typeface="Calibri" panose="020F0502020204030204" pitchFamily="34" charset="0"/>
                <a:ea typeface="Calibri" panose="020F0502020204030204" pitchFamily="34" charset="0"/>
                <a:cs typeface="Times New Roman" panose="02020603050405020304" pitchFamily="18" charset="0"/>
              </a:rPr>
              <a:t>”.  You may use this as a guide to teach your congregation and/or you may share a copy with each member of the congregation to help them choose what kind of fast they will follow.  It can also be added as an appendix at the end of the 21 Day Journal.</a:t>
            </a: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lvl="0"/>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Some people will be new to fasting and may be afraid of what it will be like.  It is often helpful to encourage them to start with something that is challenging, but not something they are likely to fail to accomplish.  We stress that the key is to make a commitment and stay with it to completion of the 21 Days.  In a period of 21 days some of your people will almost certainly have situations that make it very difficult for them to fast as they planned.  They might experience and illness or they may have a wedding planned. They could have scheduled a vacation, or some celebration.  You may want to tell them that they can skip these days of fasting and begin fresh as soon as it is practical. Some people have started their fast a few days early if they anticipated a time when they would not be able to fast during the 21 days.  It is probably best if everyone concludes their fasting on the same day in order to provide a sense of unity to the church.</a:t>
            </a:r>
          </a:p>
          <a:p>
            <a:pPr lvl="0"/>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One lady called her pastor late one night saying that she had accidentally eaten something that was not on her fast.  She was very relieved to hear that she could simply ask the Lord to forgive her weak moment and resumed her fasting from this point and continued to completion.  She had a very successful 21 Days and was able to share answers to prayers she had received with the congregation.</a:t>
            </a: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1" name="TextBox 10">
            <a:extLst>
              <a:ext uri="{FF2B5EF4-FFF2-40B4-BE49-F238E27FC236}">
                <a16:creationId xmlns:a16="http://schemas.microsoft.com/office/drawing/2014/main" id="{BAB6D17E-88D3-5E47-BBF4-7BD0A33D9FF2}"/>
              </a:ext>
            </a:extLst>
          </p:cNvPr>
          <p:cNvSpPr txBox="1"/>
          <p:nvPr/>
        </p:nvSpPr>
        <p:spPr>
          <a:xfrm>
            <a:off x="258355" y="4242588"/>
            <a:ext cx="6252575" cy="4154984"/>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10. Pages 13 and 14 are for the beginning prayer list (</a:t>
            </a:r>
            <a:r>
              <a:rPr lang="en-US" sz="1200" b="1" dirty="0">
                <a:latin typeface="Calibri" panose="020F0502020204030204" pitchFamily="34" charset="0"/>
                <a:ea typeface="Calibri" panose="020F0502020204030204" pitchFamily="34" charset="0"/>
                <a:cs typeface="Times New Roman" panose="02020603050405020304" pitchFamily="18" charset="0"/>
              </a:rPr>
              <a:t>Preliminary Personal Prayer List</a:t>
            </a:r>
            <a:r>
              <a:rPr lang="en-US" sz="1200" dirty="0">
                <a:latin typeface="Calibri" panose="020F0502020204030204" pitchFamily="34" charset="0"/>
                <a:ea typeface="Calibri" panose="020F0502020204030204" pitchFamily="34" charset="0"/>
                <a:cs typeface="Times New Roman" panose="02020603050405020304" pitchFamily="18" charset="0"/>
              </a:rPr>
              <a:t>).  </a:t>
            </a: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Calibri" panose="020F0502020204030204" pitchFamily="34" charset="0"/>
                <a:ea typeface="Calibri" panose="020F0502020204030204" pitchFamily="34" charset="0"/>
                <a:cs typeface="Times New Roman" panose="02020603050405020304" pitchFamily="18" charset="0"/>
              </a:rPr>
              <a:t>Writing down their prayer list may be new to some people, others may already have such a list that they use regularly.  Some may start with a very short list.  Others may have trouble fitting their list on two pages.  It is certainly a powerful activity to write down all the major things that you hope to see the Lord do either for you personally or for others.  It helps us to learn something about ourselves and our prayers to step back and reflect on what we are asking God for.  For example, are almost all of the prayers for our own benefit?</a:t>
            </a:r>
          </a:p>
        </p:txBody>
      </p:sp>
      <p:pic>
        <p:nvPicPr>
          <p:cNvPr id="13" name="Picture 12">
            <a:extLst>
              <a:ext uri="{FF2B5EF4-FFF2-40B4-BE49-F238E27FC236}">
                <a16:creationId xmlns:a16="http://schemas.microsoft.com/office/drawing/2014/main" id="{EDDF315A-253A-264B-80F8-6A46993623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6483" y="4577962"/>
            <a:ext cx="1897953" cy="2456174"/>
          </a:xfrm>
          <a:prstGeom prst="rect">
            <a:avLst/>
          </a:prstGeom>
          <a:ln w="12700">
            <a:solidFill>
              <a:schemeClr val="tx1"/>
            </a:solidFill>
          </a:ln>
        </p:spPr>
      </p:pic>
      <p:pic>
        <p:nvPicPr>
          <p:cNvPr id="2" name="Picture 1">
            <a:extLst>
              <a:ext uri="{FF2B5EF4-FFF2-40B4-BE49-F238E27FC236}">
                <a16:creationId xmlns:a16="http://schemas.microsoft.com/office/drawing/2014/main" id="{334B04C9-59EF-0643-B80E-10A86F612A28}"/>
              </a:ext>
            </a:extLst>
          </p:cNvPr>
          <p:cNvPicPr>
            <a:picLocks noChangeAspect="1"/>
          </p:cNvPicPr>
          <p:nvPr/>
        </p:nvPicPr>
        <p:blipFill>
          <a:blip r:embed="rId4"/>
          <a:stretch>
            <a:fillRect/>
          </a:stretch>
        </p:blipFill>
        <p:spPr>
          <a:xfrm>
            <a:off x="0" y="0"/>
            <a:ext cx="6858000" cy="9906000"/>
          </a:xfrm>
          <a:prstGeom prst="rect">
            <a:avLst/>
          </a:prstGeom>
        </p:spPr>
      </p:pic>
    </p:spTree>
    <p:extLst>
      <p:ext uri="{BB962C8B-B14F-4D97-AF65-F5344CB8AC3E}">
        <p14:creationId xmlns:p14="http://schemas.microsoft.com/office/powerpoint/2010/main" val="1432307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4D1CD34-5290-9744-91DD-AF16A172A470}"/>
              </a:ext>
            </a:extLst>
          </p:cNvPr>
          <p:cNvSpPr txBox="1"/>
          <p:nvPr/>
        </p:nvSpPr>
        <p:spPr>
          <a:xfrm>
            <a:off x="6474111" y="9391426"/>
            <a:ext cx="263214" cy="276999"/>
          </a:xfrm>
          <a:prstGeom prst="rect">
            <a:avLst/>
          </a:prstGeom>
          <a:noFill/>
        </p:spPr>
        <p:txBody>
          <a:bodyPr wrap="none" rtlCol="0">
            <a:spAutoFit/>
          </a:bodyPr>
          <a:lstStyle/>
          <a:p>
            <a:r>
              <a:rPr lang="en-US" sz="1200" dirty="0"/>
              <a:t>6</a:t>
            </a:r>
          </a:p>
        </p:txBody>
      </p:sp>
      <p:sp>
        <p:nvSpPr>
          <p:cNvPr id="19" name="TextBox 18">
            <a:extLst>
              <a:ext uri="{FF2B5EF4-FFF2-40B4-BE49-F238E27FC236}">
                <a16:creationId xmlns:a16="http://schemas.microsoft.com/office/drawing/2014/main" id="{558F1F32-D9B0-9A44-B249-58FDC787FF7B}"/>
              </a:ext>
            </a:extLst>
          </p:cNvPr>
          <p:cNvSpPr txBox="1"/>
          <p:nvPr/>
        </p:nvSpPr>
        <p:spPr>
          <a:xfrm>
            <a:off x="389961" y="556735"/>
            <a:ext cx="6347363" cy="1015663"/>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11. Also, under the heading of </a:t>
            </a:r>
            <a:r>
              <a:rPr lang="en-US" sz="1200" b="1" dirty="0">
                <a:latin typeface="Calibri" panose="020F0502020204030204" pitchFamily="34" charset="0"/>
                <a:ea typeface="Calibri" panose="020F0502020204030204" pitchFamily="34" charset="0"/>
                <a:cs typeface="Times New Roman" panose="02020603050405020304" pitchFamily="18" charset="0"/>
              </a:rPr>
              <a:t>III. Additional Resources</a:t>
            </a:r>
            <a:r>
              <a:rPr lang="en-US" sz="1200" dirty="0">
                <a:latin typeface="Calibri" panose="020F0502020204030204" pitchFamily="34" charset="0"/>
                <a:ea typeface="Calibri" panose="020F0502020204030204" pitchFamily="34" charset="0"/>
                <a:cs typeface="Times New Roman" panose="02020603050405020304" pitchFamily="18" charset="0"/>
              </a:rPr>
              <a:t> there is a somewhat in depth look at what is meant by a “Daniel Fast”.   Many people are familiar with some version of this fast.  Included in the document is a look at what the Bible provides in the way of details of what Daniel actually ate and did not eat.  This leaves considerable freedom for a congregation or an individual to design a “Daniel Fast” for their 21 Days.  </a:t>
            </a:r>
          </a:p>
        </p:txBody>
      </p:sp>
      <p:pic>
        <p:nvPicPr>
          <p:cNvPr id="5" name="Picture 4">
            <a:extLst>
              <a:ext uri="{FF2B5EF4-FFF2-40B4-BE49-F238E27FC236}">
                <a16:creationId xmlns:a16="http://schemas.microsoft.com/office/drawing/2014/main" id="{BB9C62D2-7B70-DA45-A645-C7D476C825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962" y="1387732"/>
            <a:ext cx="1975234" cy="2633646"/>
          </a:xfrm>
          <a:prstGeom prst="rect">
            <a:avLst/>
          </a:prstGeom>
          <a:ln w="12700">
            <a:solidFill>
              <a:schemeClr val="tx1"/>
            </a:solidFill>
          </a:ln>
        </p:spPr>
      </p:pic>
      <p:sp>
        <p:nvSpPr>
          <p:cNvPr id="8" name="TextBox 7">
            <a:extLst>
              <a:ext uri="{FF2B5EF4-FFF2-40B4-BE49-F238E27FC236}">
                <a16:creationId xmlns:a16="http://schemas.microsoft.com/office/drawing/2014/main" id="{A68F524A-1FA8-9A44-9A3F-BAC400AB2F66}"/>
              </a:ext>
            </a:extLst>
          </p:cNvPr>
          <p:cNvSpPr txBox="1"/>
          <p:nvPr/>
        </p:nvSpPr>
        <p:spPr>
          <a:xfrm>
            <a:off x="389961" y="4081745"/>
            <a:ext cx="6211018" cy="369332"/>
          </a:xfrm>
          <a:prstGeom prst="rect">
            <a:avLst/>
          </a:prstGeom>
          <a:noFill/>
        </p:spPr>
        <p:txBody>
          <a:bodyPr wrap="square" rtlCol="0">
            <a:spAutoFit/>
          </a:bodyPr>
          <a:lstStyle/>
          <a:p>
            <a:r>
              <a:rPr lang="en-US" b="1" dirty="0"/>
              <a:t>B. Carrying Out the 21 Days of Prayer and Fasting:</a:t>
            </a:r>
            <a:endParaRPr lang="en-US" dirty="0"/>
          </a:p>
        </p:txBody>
      </p:sp>
      <p:sp>
        <p:nvSpPr>
          <p:cNvPr id="9" name="TextBox 8">
            <a:extLst>
              <a:ext uri="{FF2B5EF4-FFF2-40B4-BE49-F238E27FC236}">
                <a16:creationId xmlns:a16="http://schemas.microsoft.com/office/drawing/2014/main" id="{03C4F048-6715-5348-97B8-CCDE816E664C}"/>
              </a:ext>
            </a:extLst>
          </p:cNvPr>
          <p:cNvSpPr txBox="1"/>
          <p:nvPr/>
        </p:nvSpPr>
        <p:spPr>
          <a:xfrm>
            <a:off x="389960" y="4391071"/>
            <a:ext cx="6347363" cy="5262979"/>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1. Journal page 15 begins the daily process of the 21 days of prayer and fasting. It gives a preview of the topics that will be emphasized in the corporate prayer focus of the days of the coming week.</a:t>
            </a:r>
          </a:p>
          <a:p>
            <a:r>
              <a:rPr lang="en-US" sz="1200" dirty="0">
                <a:latin typeface="Calibri" panose="020F0502020204030204" pitchFamily="34" charset="0"/>
                <a:ea typeface="Calibri" panose="020F0502020204030204" pitchFamily="34" charset="0"/>
                <a:cs typeface="Times New Roman" panose="02020603050405020304" pitchFamily="18" charset="0"/>
              </a:rPr>
              <a:t>Each week there is a new summary page that introduces the prayer focus for the coming week.</a:t>
            </a:r>
            <a:r>
              <a:rPr lang="en-US" sz="1200" dirty="0"/>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Calibri" panose="020F0502020204030204" pitchFamily="34" charset="0"/>
                <a:ea typeface="Calibri" panose="020F0502020204030204" pitchFamily="34" charset="0"/>
                <a:cs typeface="Times New Roman" panose="02020603050405020304" pitchFamily="18" charset="0"/>
              </a:rPr>
              <a:t>2. Journal page 16 is the first day of the 21 Days.  The format will be repeated each day. </a:t>
            </a: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Calibri" panose="020F0502020204030204" pitchFamily="34" charset="0"/>
                <a:ea typeface="Calibri" panose="020F0502020204030204" pitchFamily="34" charset="0"/>
                <a:cs typeface="Times New Roman" panose="02020603050405020304" pitchFamily="18" charset="0"/>
              </a:rPr>
              <a:t>       a. WORSHIP: There is a reminder to worship according the plan that each person wrote down  </a:t>
            </a:r>
          </a:p>
          <a:p>
            <a:r>
              <a:rPr lang="en-US" sz="1200" dirty="0">
                <a:latin typeface="Calibri" panose="020F0502020204030204" pitchFamily="34" charset="0"/>
                <a:ea typeface="Calibri" panose="020F0502020204030204" pitchFamily="34" charset="0"/>
                <a:cs typeface="Times New Roman" panose="02020603050405020304" pitchFamily="18" charset="0"/>
              </a:rPr>
              <a:t>       for themselves.  The worship may be at the evening prayer meeting if these are to be held.</a:t>
            </a:r>
          </a:p>
          <a:p>
            <a:pPr marL="274320" marR="0">
              <a:spcBef>
                <a:spcPts val="0"/>
              </a:spcBef>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274320" marR="0">
              <a:spcBef>
                <a:spcPts val="0"/>
              </a:spcBef>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b. THANKING GOD: A scripture is provided that gives thanks to God.  The individual is challenged to thank God for something specific.  It is a good idea to write that down in the notes on the page.  If your church is gathering that night you may want to have one of the people from the congregation read the scripture and lead in the prayer.  If a particular group is in charge of that prayer meeting, someone from the group can do this.</a:t>
            </a:r>
          </a:p>
        </p:txBody>
      </p:sp>
      <p:pic>
        <p:nvPicPr>
          <p:cNvPr id="10" name="Picture 9">
            <a:extLst>
              <a:ext uri="{FF2B5EF4-FFF2-40B4-BE49-F238E27FC236}">
                <a16:creationId xmlns:a16="http://schemas.microsoft.com/office/drawing/2014/main" id="{6D727DF8-ECD9-1249-A566-120ECC1FDA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9962" y="5136501"/>
            <a:ext cx="1975234" cy="2558192"/>
          </a:xfrm>
          <a:prstGeom prst="rect">
            <a:avLst/>
          </a:prstGeom>
          <a:ln w="12700">
            <a:solidFill>
              <a:schemeClr val="tx1"/>
            </a:solidFill>
          </a:ln>
        </p:spPr>
      </p:pic>
      <p:pic>
        <p:nvPicPr>
          <p:cNvPr id="2" name="Picture 1">
            <a:extLst>
              <a:ext uri="{FF2B5EF4-FFF2-40B4-BE49-F238E27FC236}">
                <a16:creationId xmlns:a16="http://schemas.microsoft.com/office/drawing/2014/main" id="{22D9A8C5-DEAE-D146-8B6A-DB377346D900}"/>
              </a:ext>
            </a:extLst>
          </p:cNvPr>
          <p:cNvPicPr>
            <a:picLocks noChangeAspect="1"/>
          </p:cNvPicPr>
          <p:nvPr/>
        </p:nvPicPr>
        <p:blipFill>
          <a:blip r:embed="rId5"/>
          <a:stretch>
            <a:fillRect/>
          </a:stretch>
        </p:blipFill>
        <p:spPr>
          <a:xfrm>
            <a:off x="0" y="0"/>
            <a:ext cx="6858000" cy="9906000"/>
          </a:xfrm>
          <a:prstGeom prst="rect">
            <a:avLst/>
          </a:prstGeom>
        </p:spPr>
      </p:pic>
    </p:spTree>
    <p:extLst>
      <p:ext uri="{BB962C8B-B14F-4D97-AF65-F5344CB8AC3E}">
        <p14:creationId xmlns:p14="http://schemas.microsoft.com/office/powerpoint/2010/main" val="1155027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4D1CD34-5290-9744-91DD-AF16A172A470}"/>
              </a:ext>
            </a:extLst>
          </p:cNvPr>
          <p:cNvSpPr txBox="1"/>
          <p:nvPr/>
        </p:nvSpPr>
        <p:spPr>
          <a:xfrm>
            <a:off x="6474111" y="9391426"/>
            <a:ext cx="263214" cy="276999"/>
          </a:xfrm>
          <a:prstGeom prst="rect">
            <a:avLst/>
          </a:prstGeom>
          <a:noFill/>
        </p:spPr>
        <p:txBody>
          <a:bodyPr wrap="none" rtlCol="0">
            <a:spAutoFit/>
          </a:bodyPr>
          <a:lstStyle/>
          <a:p>
            <a:r>
              <a:rPr lang="en-US" sz="1200" dirty="0"/>
              <a:t>7</a:t>
            </a:r>
          </a:p>
        </p:txBody>
      </p:sp>
      <p:sp>
        <p:nvSpPr>
          <p:cNvPr id="19" name="TextBox 18">
            <a:extLst>
              <a:ext uri="{FF2B5EF4-FFF2-40B4-BE49-F238E27FC236}">
                <a16:creationId xmlns:a16="http://schemas.microsoft.com/office/drawing/2014/main" id="{558F1F32-D9B0-9A44-B249-58FDC787FF7B}"/>
              </a:ext>
            </a:extLst>
          </p:cNvPr>
          <p:cNvSpPr txBox="1"/>
          <p:nvPr/>
        </p:nvSpPr>
        <p:spPr>
          <a:xfrm>
            <a:off x="258355" y="285073"/>
            <a:ext cx="6347363" cy="3785652"/>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        c. PRAISING GOD: A scripture is provided that praises God. (Sometimes only one scripture is   </a:t>
            </a:r>
          </a:p>
          <a:p>
            <a:r>
              <a:rPr lang="en-US" sz="1200" dirty="0">
                <a:latin typeface="Calibri" panose="020F0502020204030204" pitchFamily="34" charset="0"/>
                <a:ea typeface="Calibri" panose="020F0502020204030204" pitchFamily="34" charset="0"/>
                <a:cs typeface="Times New Roman" panose="02020603050405020304" pitchFamily="18" charset="0"/>
              </a:rPr>
              <a:t>        given because it includes both thanksgiving and praise.) The individual is challenged to</a:t>
            </a:r>
          </a:p>
          <a:p>
            <a:r>
              <a:rPr lang="en-US" sz="1200" dirty="0">
                <a:latin typeface="Calibri" panose="020F0502020204030204" pitchFamily="34" charset="0"/>
                <a:ea typeface="Calibri" panose="020F0502020204030204" pitchFamily="34" charset="0"/>
                <a:cs typeface="Times New Roman" panose="02020603050405020304" pitchFamily="18" charset="0"/>
              </a:rPr>
              <a:t>        compliment God for something that is good about Him.  Too often this turns out to be just</a:t>
            </a:r>
          </a:p>
          <a:p>
            <a:r>
              <a:rPr lang="en-US" sz="1200" dirty="0">
                <a:latin typeface="Calibri" panose="020F0502020204030204" pitchFamily="34" charset="0"/>
                <a:ea typeface="Calibri" panose="020F0502020204030204" pitchFamily="34" charset="0"/>
                <a:cs typeface="Times New Roman" panose="02020603050405020304" pitchFamily="18" charset="0"/>
              </a:rPr>
              <a:t>        another thanksgiving for some blessing.  It is important to learn to compliment God apart from</a:t>
            </a:r>
          </a:p>
          <a:p>
            <a:r>
              <a:rPr lang="en-US" sz="1200" dirty="0">
                <a:latin typeface="Calibri" panose="020F0502020204030204" pitchFamily="34" charset="0"/>
                <a:ea typeface="Calibri" panose="020F0502020204030204" pitchFamily="34" charset="0"/>
                <a:cs typeface="Times New Roman" panose="02020603050405020304" pitchFamily="18" charset="0"/>
              </a:rPr>
              <a:t>        anything we may be thankful for.  Once again someone from the congregation may read the</a:t>
            </a:r>
          </a:p>
          <a:p>
            <a:r>
              <a:rPr lang="en-US" sz="1200" dirty="0">
                <a:latin typeface="Calibri" panose="020F0502020204030204" pitchFamily="34" charset="0"/>
                <a:ea typeface="Calibri" panose="020F0502020204030204" pitchFamily="34" charset="0"/>
                <a:cs typeface="Times New Roman" panose="02020603050405020304" pitchFamily="18" charset="0"/>
              </a:rPr>
              <a:t>        scripture and lead the prayer.</a:t>
            </a:r>
          </a:p>
          <a:p>
            <a:pPr marL="274320" marR="0">
              <a:spcBef>
                <a:spcPts val="0"/>
              </a:spcBef>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274320" marR="0">
              <a:spcBef>
                <a:spcPts val="0"/>
              </a:spcBef>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d. READING OF SCRIPTURE: The scriptures are provided on the opposite page that support the corporate prayer focus of the day (no. 2 under PRAYER).  You may allow people to read these during the prayer time that follows, or you may want to have someone read some or all of the scriptures out loud.</a:t>
            </a:r>
          </a:p>
          <a:p>
            <a:pPr marL="274320" marR="0">
              <a:spcBef>
                <a:spcPts val="0"/>
              </a:spcBef>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marL="274320" marR="0">
              <a:spcBef>
                <a:spcPts val="0"/>
              </a:spcBef>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e. PRAYER: An extended time of prayer follows with #1 personal prayers for guidance, #2 corporate prayers, and #3 prayers from each individual’s prayer list.</a:t>
            </a:r>
          </a:p>
          <a:p>
            <a:pPr marL="274320" marR="0">
              <a:spcBef>
                <a:spcPts val="0"/>
              </a:spcBef>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 </a:t>
            </a:r>
          </a:p>
          <a:p>
            <a:r>
              <a:rPr lang="en-US" sz="1200" dirty="0">
                <a:latin typeface="Calibri" panose="020F0502020204030204" pitchFamily="34" charset="0"/>
                <a:ea typeface="Calibri" panose="020F0502020204030204" pitchFamily="34" charset="0"/>
                <a:cs typeface="Times New Roman" panose="02020603050405020304" pitchFamily="18" charset="0"/>
              </a:rPr>
              <a:t>3.  On days when you have a prayer meeting you may select individuals to lead the congregation out loud in prayers for the “corporate prayer focus”. If you have urgent prayer needs (such as someone in the hospital) that were not covered otherwise, you can have prayer for these at the end of the meeting.</a:t>
            </a:r>
          </a:p>
          <a:p>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C3D5FB9-F66D-C44F-B716-A427E10FE972}"/>
              </a:ext>
            </a:extLst>
          </p:cNvPr>
          <p:cNvSpPr txBox="1"/>
          <p:nvPr/>
        </p:nvSpPr>
        <p:spPr>
          <a:xfrm>
            <a:off x="258355" y="3776811"/>
            <a:ext cx="6211018" cy="369332"/>
          </a:xfrm>
          <a:prstGeom prst="rect">
            <a:avLst/>
          </a:prstGeom>
          <a:noFill/>
        </p:spPr>
        <p:txBody>
          <a:bodyPr wrap="square" rtlCol="0">
            <a:spAutoFit/>
          </a:bodyPr>
          <a:lstStyle/>
          <a:p>
            <a:r>
              <a:rPr lang="en-US" b="1" dirty="0"/>
              <a:t>D. Finishing Well:</a:t>
            </a:r>
            <a:endParaRPr lang="en-US" dirty="0"/>
          </a:p>
        </p:txBody>
      </p:sp>
      <p:sp>
        <p:nvSpPr>
          <p:cNvPr id="8" name="TextBox 7">
            <a:extLst>
              <a:ext uri="{FF2B5EF4-FFF2-40B4-BE49-F238E27FC236}">
                <a16:creationId xmlns:a16="http://schemas.microsoft.com/office/drawing/2014/main" id="{FB4A564F-8547-1E49-9016-49EDF391124F}"/>
              </a:ext>
            </a:extLst>
          </p:cNvPr>
          <p:cNvSpPr txBox="1"/>
          <p:nvPr/>
        </p:nvSpPr>
        <p:spPr>
          <a:xfrm>
            <a:off x="258354" y="4070725"/>
            <a:ext cx="6347363" cy="5632311"/>
          </a:xfrm>
          <a:prstGeom prst="rect">
            <a:avLst/>
          </a:prstGeom>
          <a:noFill/>
        </p:spPr>
        <p:txBody>
          <a:bodyPr wrap="square" rtlCol="0">
            <a:spAutoFit/>
          </a:bodyPr>
          <a:lstStyle/>
          <a:p>
            <a:r>
              <a:rPr lang="en-US" sz="1200" dirty="0"/>
              <a:t>It is a significant accomplishment to complete 21 Days of Prayer and Fasting.  Prayer and fasting are both something that the Lord promises to reward in Matthew chapter 6.  It is good for your people to take the opportunity to celebrate the completion.  Some ideas for this are listed below.</a:t>
            </a:r>
          </a:p>
          <a:p>
            <a:endParaRPr lang="en-US" sz="1200" dirty="0"/>
          </a:p>
          <a:p>
            <a:r>
              <a:rPr lang="en-US" sz="1200" dirty="0"/>
              <a:t>1. Encourage your people to continue the process by spending the next week filing out the “Reflections” pages and the “My New Prayer List” pages.  This is critically important if the benefits are to last through the coming months.</a:t>
            </a:r>
          </a:p>
          <a:p>
            <a:r>
              <a:rPr lang="en-US" sz="1200" dirty="0"/>
              <a:t> </a:t>
            </a:r>
          </a:p>
          <a:p>
            <a:r>
              <a:rPr lang="en-US" sz="1200" dirty="0"/>
              <a:t>2. On the last night, recognize all of those who were present at all of the meetings or some significant percentage of the meetings.</a:t>
            </a:r>
          </a:p>
          <a:p>
            <a:r>
              <a:rPr lang="en-US" sz="1200" dirty="0"/>
              <a:t> </a:t>
            </a:r>
          </a:p>
          <a:p>
            <a:r>
              <a:rPr lang="en-US" sz="1200" dirty="0"/>
              <a:t>3. One church celebrated by stretching a string across the center aisle of the church near the platform held by one person on each side of the aisle.  Each participant started at the back of the sanctuary when their name was called and ran (or walked if necessary) from the back of the sanctuary and “broke” the string at the finish line (actually those holding the string simply let go).  The rest of the congregation cheered as they made their way to the string.</a:t>
            </a:r>
          </a:p>
          <a:p>
            <a:r>
              <a:rPr lang="en-US" sz="1200" dirty="0"/>
              <a:t> </a:t>
            </a:r>
          </a:p>
          <a:p>
            <a:r>
              <a:rPr lang="en-US" sz="1200" dirty="0"/>
              <a:t>4. Schedule a time for testimonies on the next Sunday after the 21 Days. You could possibly do this on the last night of the 21 Days, but it may mean that the meeting would go quite long.</a:t>
            </a:r>
          </a:p>
          <a:p>
            <a:r>
              <a:rPr lang="en-US" sz="1200" dirty="0"/>
              <a:t> </a:t>
            </a:r>
          </a:p>
          <a:p>
            <a:r>
              <a:rPr lang="en-US" sz="1200" dirty="0"/>
              <a:t>5. Sometime during the next year ask people to share what additional prayers from the 21 Days have been answered.</a:t>
            </a:r>
          </a:p>
          <a:p>
            <a:r>
              <a:rPr lang="en-US" sz="1200" dirty="0"/>
              <a:t> </a:t>
            </a:r>
          </a:p>
          <a:p>
            <a:r>
              <a:rPr lang="en-US" sz="1200" dirty="0"/>
              <a:t>6. Use social media to mark your celebration at the end (as well as during the 21 Days).</a:t>
            </a:r>
          </a:p>
          <a:p>
            <a:r>
              <a:rPr lang="en-US" sz="1200" dirty="0"/>
              <a:t> </a:t>
            </a:r>
          </a:p>
          <a:p>
            <a:r>
              <a:rPr lang="en-US" sz="1200" dirty="0"/>
              <a:t>7. Consider breaking the fast together with a meal (Potluck, Pizza, etc.)</a:t>
            </a:r>
          </a:p>
          <a:p>
            <a:endParaRPr lang="en-US" sz="1200" dirty="0"/>
          </a:p>
          <a:p>
            <a:r>
              <a:rPr lang="en-US" sz="1200" dirty="0"/>
              <a:t>You can rest assured that the Lord will bless your investment in prayer and fasting both as an individual and corporately as a congregation.  May He be glorified in your midst as your people celebrate the victories in their lives.</a:t>
            </a:r>
          </a:p>
        </p:txBody>
      </p:sp>
    </p:spTree>
    <p:extLst>
      <p:ext uri="{BB962C8B-B14F-4D97-AF65-F5344CB8AC3E}">
        <p14:creationId xmlns:p14="http://schemas.microsoft.com/office/powerpoint/2010/main" val="2635492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4D1CD34-5290-9744-91DD-AF16A172A470}"/>
              </a:ext>
            </a:extLst>
          </p:cNvPr>
          <p:cNvSpPr txBox="1"/>
          <p:nvPr/>
        </p:nvSpPr>
        <p:spPr>
          <a:xfrm>
            <a:off x="6474111" y="9391426"/>
            <a:ext cx="263214" cy="276999"/>
          </a:xfrm>
          <a:prstGeom prst="rect">
            <a:avLst/>
          </a:prstGeom>
          <a:noFill/>
        </p:spPr>
        <p:txBody>
          <a:bodyPr wrap="none" rtlCol="0">
            <a:spAutoFit/>
          </a:bodyPr>
          <a:lstStyle/>
          <a:p>
            <a:r>
              <a:rPr lang="en-US" sz="1200" dirty="0"/>
              <a:t>8</a:t>
            </a:r>
          </a:p>
        </p:txBody>
      </p:sp>
      <p:sp>
        <p:nvSpPr>
          <p:cNvPr id="19" name="TextBox 18">
            <a:extLst>
              <a:ext uri="{FF2B5EF4-FFF2-40B4-BE49-F238E27FC236}">
                <a16:creationId xmlns:a16="http://schemas.microsoft.com/office/drawing/2014/main" id="{558F1F32-D9B0-9A44-B249-58FDC787FF7B}"/>
              </a:ext>
            </a:extLst>
          </p:cNvPr>
          <p:cNvSpPr txBox="1"/>
          <p:nvPr/>
        </p:nvSpPr>
        <p:spPr>
          <a:xfrm>
            <a:off x="258355" y="423229"/>
            <a:ext cx="6347363" cy="1015663"/>
          </a:xfrm>
          <a:prstGeom prst="rect">
            <a:avLst/>
          </a:prstGeom>
          <a:noFill/>
        </p:spPr>
        <p:txBody>
          <a:bodyPr wrap="square" rtlCol="0">
            <a:spAutoFit/>
          </a:bodyPr>
          <a:lstStyle/>
          <a:p>
            <a:r>
              <a:rPr lang="en-US" b="1" u="sng" dirty="0"/>
              <a:t>III. Additional Resources:</a:t>
            </a:r>
            <a:endParaRPr lang="en-US" dirty="0"/>
          </a:p>
          <a:p>
            <a:r>
              <a:rPr lang="en-US" sz="1200" dirty="0"/>
              <a:t>The additional resources found in the package are as follows:</a:t>
            </a:r>
          </a:p>
          <a:p>
            <a:pPr lvl="0"/>
            <a:r>
              <a:rPr lang="en-US" b="1" dirty="0">
                <a:solidFill>
                  <a:prstClr val="black"/>
                </a:solidFill>
              </a:rPr>
              <a:t>A. One Hour Prayer Meeting Outline</a:t>
            </a:r>
            <a:endParaRPr lang="en-US" sz="1200" dirty="0"/>
          </a:p>
          <a:p>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F449B60-0742-9343-9540-A68CEA2FCA78}"/>
              </a:ext>
            </a:extLst>
          </p:cNvPr>
          <p:cNvSpPr txBox="1"/>
          <p:nvPr/>
        </p:nvSpPr>
        <p:spPr>
          <a:xfrm>
            <a:off x="2247181" y="1148936"/>
            <a:ext cx="3985146" cy="461665"/>
          </a:xfrm>
          <a:prstGeom prst="rect">
            <a:avLst/>
          </a:prstGeom>
          <a:noFill/>
        </p:spPr>
        <p:txBody>
          <a:bodyPr wrap="square" rtlCol="0">
            <a:spAutoFit/>
          </a:bodyPr>
          <a:lstStyle/>
          <a:p>
            <a:pPr lvl="0"/>
            <a:r>
              <a:rPr lang="en-US" sz="1200" dirty="0">
                <a:solidFill>
                  <a:prstClr val="black"/>
                </a:solidFill>
              </a:rPr>
              <a:t>A suggested outline for a one-hour prayer meeting held in the evenings during the 21 Days.</a:t>
            </a:r>
          </a:p>
        </p:txBody>
      </p:sp>
      <p:sp>
        <p:nvSpPr>
          <p:cNvPr id="7" name="TextBox 6">
            <a:extLst>
              <a:ext uri="{FF2B5EF4-FFF2-40B4-BE49-F238E27FC236}">
                <a16:creationId xmlns:a16="http://schemas.microsoft.com/office/drawing/2014/main" id="{5CB33140-A2A8-C048-8B13-D337604276EE}"/>
              </a:ext>
            </a:extLst>
          </p:cNvPr>
          <p:cNvSpPr txBox="1"/>
          <p:nvPr/>
        </p:nvSpPr>
        <p:spPr>
          <a:xfrm>
            <a:off x="258355" y="3790066"/>
            <a:ext cx="6347363" cy="5632311"/>
          </a:xfrm>
          <a:prstGeom prst="rect">
            <a:avLst/>
          </a:prstGeom>
          <a:noFill/>
        </p:spPr>
        <p:txBody>
          <a:bodyPr wrap="square" rtlCol="0">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B. Sample Calendar – Leadership Assignments</a:t>
            </a: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C. Personalizing Your Approach to Fasting</a:t>
            </a: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33A5DD2-AC22-8143-9214-21581DEF950E}"/>
              </a:ext>
            </a:extLst>
          </p:cNvPr>
          <p:cNvSpPr txBox="1"/>
          <p:nvPr/>
        </p:nvSpPr>
        <p:spPr>
          <a:xfrm>
            <a:off x="2535066" y="4145322"/>
            <a:ext cx="4031162" cy="646331"/>
          </a:xfrm>
          <a:prstGeom prst="rect">
            <a:avLst/>
          </a:prstGeom>
          <a:noFill/>
        </p:spPr>
        <p:txBody>
          <a:bodyPr wrap="square" rtlCol="0">
            <a:spAutoFit/>
          </a:bodyPr>
          <a:lstStyle/>
          <a:p>
            <a:pPr lvl="0"/>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A sample calendar is included showing how different groups may be assigned the responsibility for leading the prayer meeting each night.</a:t>
            </a:r>
          </a:p>
        </p:txBody>
      </p:sp>
      <p:sp>
        <p:nvSpPr>
          <p:cNvPr id="11" name="TextBox 10">
            <a:extLst>
              <a:ext uri="{FF2B5EF4-FFF2-40B4-BE49-F238E27FC236}">
                <a16:creationId xmlns:a16="http://schemas.microsoft.com/office/drawing/2014/main" id="{C0712DAE-E771-1145-9416-A22C908F4FB1}"/>
              </a:ext>
            </a:extLst>
          </p:cNvPr>
          <p:cNvSpPr txBox="1"/>
          <p:nvPr/>
        </p:nvSpPr>
        <p:spPr>
          <a:xfrm>
            <a:off x="2260773" y="6273066"/>
            <a:ext cx="4240522" cy="830997"/>
          </a:xfrm>
          <a:prstGeom prst="rect">
            <a:avLst/>
          </a:prstGeom>
          <a:noFill/>
        </p:spPr>
        <p:txBody>
          <a:bodyPr wrap="square" rtlCol="0">
            <a:spAutoFit/>
          </a:bodyPr>
          <a:lstStyle/>
          <a:p>
            <a:pPr lvl="0"/>
            <a:r>
              <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Instructions for “Personalizing Your Approach” to fasting includes various forms of  fasting which allow individuals latitude in selecting how they will fast.  As mentioned earlier this could be included in the Journal as an appendix if desired.</a:t>
            </a:r>
          </a:p>
        </p:txBody>
      </p:sp>
      <p:pic>
        <p:nvPicPr>
          <p:cNvPr id="3" name="Picture 2">
            <a:extLst>
              <a:ext uri="{FF2B5EF4-FFF2-40B4-BE49-F238E27FC236}">
                <a16:creationId xmlns:a16="http://schemas.microsoft.com/office/drawing/2014/main" id="{2AEE171E-4B7C-514D-95C5-D1E9CC40E2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014" y="1218768"/>
            <a:ext cx="1913167" cy="2553159"/>
          </a:xfrm>
          <a:prstGeom prst="rect">
            <a:avLst/>
          </a:prstGeom>
          <a:ln w="12700">
            <a:solidFill>
              <a:schemeClr val="tx1"/>
            </a:solidFill>
          </a:ln>
        </p:spPr>
      </p:pic>
      <p:pic>
        <p:nvPicPr>
          <p:cNvPr id="5" name="Picture 4">
            <a:extLst>
              <a:ext uri="{FF2B5EF4-FFF2-40B4-BE49-F238E27FC236}">
                <a16:creationId xmlns:a16="http://schemas.microsoft.com/office/drawing/2014/main" id="{464F9A04-5AFE-3145-8D40-22AFD78682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537" y="4194958"/>
            <a:ext cx="2167039" cy="1673216"/>
          </a:xfrm>
          <a:prstGeom prst="rect">
            <a:avLst/>
          </a:prstGeom>
          <a:ln w="12700">
            <a:solidFill>
              <a:schemeClr val="tx1"/>
            </a:solidFill>
          </a:ln>
        </p:spPr>
      </p:pic>
      <p:pic>
        <p:nvPicPr>
          <p:cNvPr id="4" name="Picture 3">
            <a:extLst>
              <a:ext uri="{FF2B5EF4-FFF2-40B4-BE49-F238E27FC236}">
                <a16:creationId xmlns:a16="http://schemas.microsoft.com/office/drawing/2014/main" id="{367E3866-C308-E74B-A6CE-36FCF9FBCE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8537" y="6273066"/>
            <a:ext cx="1947872" cy="2599472"/>
          </a:xfrm>
          <a:prstGeom prst="rect">
            <a:avLst/>
          </a:prstGeom>
          <a:ln w="12700">
            <a:solidFill>
              <a:schemeClr val="tx1"/>
            </a:solidFill>
          </a:ln>
        </p:spPr>
      </p:pic>
    </p:spTree>
    <p:extLst>
      <p:ext uri="{BB962C8B-B14F-4D97-AF65-F5344CB8AC3E}">
        <p14:creationId xmlns:p14="http://schemas.microsoft.com/office/powerpoint/2010/main" val="3697117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4D1CD34-5290-9744-91DD-AF16A172A470}"/>
              </a:ext>
            </a:extLst>
          </p:cNvPr>
          <p:cNvSpPr txBox="1"/>
          <p:nvPr/>
        </p:nvSpPr>
        <p:spPr>
          <a:xfrm>
            <a:off x="6474111" y="9391426"/>
            <a:ext cx="263214" cy="276999"/>
          </a:xfrm>
          <a:prstGeom prst="rect">
            <a:avLst/>
          </a:prstGeom>
          <a:noFill/>
        </p:spPr>
        <p:txBody>
          <a:bodyPr wrap="none" rtlCol="0">
            <a:spAutoFit/>
          </a:bodyPr>
          <a:lstStyle/>
          <a:p>
            <a:r>
              <a:rPr lang="en-US" sz="1200" dirty="0"/>
              <a:t>9</a:t>
            </a:r>
          </a:p>
        </p:txBody>
      </p:sp>
      <p:sp>
        <p:nvSpPr>
          <p:cNvPr id="19" name="TextBox 18">
            <a:extLst>
              <a:ext uri="{FF2B5EF4-FFF2-40B4-BE49-F238E27FC236}">
                <a16:creationId xmlns:a16="http://schemas.microsoft.com/office/drawing/2014/main" id="{558F1F32-D9B0-9A44-B249-58FDC787FF7B}"/>
              </a:ext>
            </a:extLst>
          </p:cNvPr>
          <p:cNvSpPr txBox="1"/>
          <p:nvPr/>
        </p:nvSpPr>
        <p:spPr>
          <a:xfrm>
            <a:off x="258355" y="374065"/>
            <a:ext cx="6347363" cy="738664"/>
          </a:xfrm>
          <a:prstGeom prst="rect">
            <a:avLst/>
          </a:prstGeom>
          <a:noFill/>
        </p:spPr>
        <p:txBody>
          <a:bodyPr wrap="square" rtlCol="0">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D. Biblical “Daniel Fast”</a:t>
            </a: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2D36DF78-39A8-9444-B214-2171CABEABE0}"/>
              </a:ext>
            </a:extLst>
          </p:cNvPr>
          <p:cNvSpPr txBox="1"/>
          <p:nvPr/>
        </p:nvSpPr>
        <p:spPr>
          <a:xfrm>
            <a:off x="2327967" y="744830"/>
            <a:ext cx="4240522" cy="1200329"/>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This study considers the Biblical basis for a “Daniel Fast” with suggested variations of this popular form of fasting.  Included in the study is a look at what the Bible provides in the way of details of what Daniel actually ate and did not eat.  This leaves considerable freedom for a congregation or an individual to design a fast for their use during the 21 Days</a:t>
            </a:r>
          </a:p>
        </p:txBody>
      </p:sp>
      <p:pic>
        <p:nvPicPr>
          <p:cNvPr id="11" name="Picture 10">
            <a:extLst>
              <a:ext uri="{FF2B5EF4-FFF2-40B4-BE49-F238E27FC236}">
                <a16:creationId xmlns:a16="http://schemas.microsoft.com/office/drawing/2014/main" id="{25C84C32-9B8A-7849-9A5A-BB5F8E12DB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505" y="743397"/>
            <a:ext cx="1975234" cy="2633646"/>
          </a:xfrm>
          <a:prstGeom prst="rect">
            <a:avLst/>
          </a:prstGeom>
          <a:ln w="12700">
            <a:solidFill>
              <a:schemeClr val="tx1"/>
            </a:solidFill>
          </a:ln>
        </p:spPr>
      </p:pic>
      <p:sp>
        <p:nvSpPr>
          <p:cNvPr id="14" name="TextBox 13">
            <a:extLst>
              <a:ext uri="{FF2B5EF4-FFF2-40B4-BE49-F238E27FC236}">
                <a16:creationId xmlns:a16="http://schemas.microsoft.com/office/drawing/2014/main" id="{2E42E086-E901-9844-87BB-156AFDDD305A}"/>
              </a:ext>
            </a:extLst>
          </p:cNvPr>
          <p:cNvSpPr txBox="1"/>
          <p:nvPr/>
        </p:nvSpPr>
        <p:spPr>
          <a:xfrm>
            <a:off x="281317" y="3397092"/>
            <a:ext cx="6347363" cy="369332"/>
          </a:xfrm>
          <a:prstGeom prst="rect">
            <a:avLst/>
          </a:prstGeom>
          <a:noFill/>
        </p:spPr>
        <p:txBody>
          <a:bodyPr wrap="square" rtlCol="0">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E. Other Possible Themes</a:t>
            </a:r>
            <a:endParaRPr lang="en-US" sz="1200" dirty="0"/>
          </a:p>
        </p:txBody>
      </p:sp>
      <p:pic>
        <p:nvPicPr>
          <p:cNvPr id="15" name="Picture 14">
            <a:extLst>
              <a:ext uri="{FF2B5EF4-FFF2-40B4-BE49-F238E27FC236}">
                <a16:creationId xmlns:a16="http://schemas.microsoft.com/office/drawing/2014/main" id="{66226569-3736-6441-9F98-534C425E90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5505" y="3786473"/>
            <a:ext cx="1778853" cy="2569455"/>
          </a:xfrm>
          <a:prstGeom prst="rect">
            <a:avLst/>
          </a:prstGeom>
          <a:ln w="12700">
            <a:solidFill>
              <a:schemeClr val="tx1"/>
            </a:solidFill>
          </a:ln>
        </p:spPr>
      </p:pic>
      <p:sp>
        <p:nvSpPr>
          <p:cNvPr id="16" name="TextBox 15">
            <a:extLst>
              <a:ext uri="{FF2B5EF4-FFF2-40B4-BE49-F238E27FC236}">
                <a16:creationId xmlns:a16="http://schemas.microsoft.com/office/drawing/2014/main" id="{4C7EBB56-1649-0343-80CE-67DBEC1DF29C}"/>
              </a:ext>
            </a:extLst>
          </p:cNvPr>
          <p:cNvSpPr txBox="1"/>
          <p:nvPr/>
        </p:nvSpPr>
        <p:spPr>
          <a:xfrm>
            <a:off x="258354" y="6405373"/>
            <a:ext cx="6347363" cy="553998"/>
          </a:xfrm>
          <a:prstGeom prst="rect">
            <a:avLst/>
          </a:prstGeom>
          <a:noFill/>
        </p:spPr>
        <p:txBody>
          <a:bodyPr wrap="square" rtlCol="0">
            <a:spAutoFit/>
          </a:bodyPr>
          <a:lstStyle/>
          <a:p>
            <a:r>
              <a:rPr lang="en-US" b="1" dirty="0"/>
              <a:t>F. Ways to Lower the Cost of Journals</a:t>
            </a:r>
            <a:endParaRPr lang="en-US" sz="1200" dirty="0"/>
          </a:p>
          <a:p>
            <a:endParaRPr lang="en-US" sz="1200" dirty="0"/>
          </a:p>
        </p:txBody>
      </p:sp>
      <p:sp>
        <p:nvSpPr>
          <p:cNvPr id="17" name="TextBox 16">
            <a:extLst>
              <a:ext uri="{FF2B5EF4-FFF2-40B4-BE49-F238E27FC236}">
                <a16:creationId xmlns:a16="http://schemas.microsoft.com/office/drawing/2014/main" id="{C9303053-9F1B-E74A-812E-6506F3C7F2F5}"/>
              </a:ext>
            </a:extLst>
          </p:cNvPr>
          <p:cNvSpPr txBox="1"/>
          <p:nvPr/>
        </p:nvSpPr>
        <p:spPr>
          <a:xfrm>
            <a:off x="2094358" y="3747808"/>
            <a:ext cx="4139915" cy="1015663"/>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This page gives suggestions for other possible themes for future years after the current theme of “Pursuit of God” has been used.</a:t>
            </a:r>
          </a:p>
          <a:p>
            <a:endParaRPr lang="en-US" sz="1200" dirty="0"/>
          </a:p>
          <a:p>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A078F623-D882-3747-AB07-7917A88A20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1317" y="6796622"/>
            <a:ext cx="2152057" cy="2871803"/>
          </a:xfrm>
          <a:prstGeom prst="rect">
            <a:avLst/>
          </a:prstGeom>
          <a:ln w="12700">
            <a:solidFill>
              <a:schemeClr val="tx1"/>
            </a:solidFill>
          </a:ln>
        </p:spPr>
      </p:pic>
      <p:sp>
        <p:nvSpPr>
          <p:cNvPr id="13" name="TextBox 12">
            <a:extLst>
              <a:ext uri="{FF2B5EF4-FFF2-40B4-BE49-F238E27FC236}">
                <a16:creationId xmlns:a16="http://schemas.microsoft.com/office/drawing/2014/main" id="{B5FD4D56-40E9-124E-9752-307CBC16A70D}"/>
              </a:ext>
            </a:extLst>
          </p:cNvPr>
          <p:cNvSpPr txBox="1"/>
          <p:nvPr/>
        </p:nvSpPr>
        <p:spPr>
          <a:xfrm>
            <a:off x="2467561" y="6775626"/>
            <a:ext cx="3766711" cy="1015663"/>
          </a:xfrm>
          <a:prstGeom prst="rect">
            <a:avLst/>
          </a:prstGeom>
          <a:noFill/>
        </p:spPr>
        <p:txBody>
          <a:bodyPr wrap="square" rtlCol="0">
            <a:spAutoFit/>
          </a:bodyPr>
          <a:lstStyle/>
          <a:p>
            <a:r>
              <a:rPr lang="en-US" sz="1200" dirty="0"/>
              <a:t>A church is facing a cost of several dollars for each Journal they print and bind.  The cost to the church can be lowered by some of the ideas presented.</a:t>
            </a:r>
          </a:p>
          <a:p>
            <a:endParaRPr lang="en-US" sz="1200" dirty="0"/>
          </a:p>
          <a:p>
            <a:endParaRPr lang="en-US" sz="1200" dirty="0"/>
          </a:p>
        </p:txBody>
      </p:sp>
      <p:pic>
        <p:nvPicPr>
          <p:cNvPr id="18" name="Picture 17">
            <a:extLst>
              <a:ext uri="{FF2B5EF4-FFF2-40B4-BE49-F238E27FC236}">
                <a16:creationId xmlns:a16="http://schemas.microsoft.com/office/drawing/2014/main" id="{EA3BF852-D148-194B-8D9E-612BB53E0E2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5585" t="42747" r="24210" b="35920"/>
          <a:stretch/>
        </p:blipFill>
        <p:spPr>
          <a:xfrm>
            <a:off x="2597599" y="9321368"/>
            <a:ext cx="1714798" cy="417113"/>
          </a:xfrm>
          <a:prstGeom prst="rect">
            <a:avLst/>
          </a:prstGeom>
        </p:spPr>
      </p:pic>
    </p:spTree>
    <p:extLst>
      <p:ext uri="{BB962C8B-B14F-4D97-AF65-F5344CB8AC3E}">
        <p14:creationId xmlns:p14="http://schemas.microsoft.com/office/powerpoint/2010/main" val="2163385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6366</TotalTime>
  <Words>1922</Words>
  <Application>Microsoft Macintosh PowerPoint</Application>
  <PresentationFormat>A4 Paper (210x297 mm)</PresentationFormat>
  <Paragraphs>204</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Calvin</dc:creator>
  <cp:lastModifiedBy>Donald Calvin</cp:lastModifiedBy>
  <cp:revision>70</cp:revision>
  <cp:lastPrinted>2018-10-24T14:36:05Z</cp:lastPrinted>
  <dcterms:created xsi:type="dcterms:W3CDTF">2018-07-17T00:23:31Z</dcterms:created>
  <dcterms:modified xsi:type="dcterms:W3CDTF">2018-10-24T14:36:15Z</dcterms:modified>
</cp:coreProperties>
</file>